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5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952500" y="72898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952500" y="4229100"/>
            <a:ext cx="22479000" cy="28575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952500" y="7823200"/>
            <a:ext cx="22479000" cy="1155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22898099" y="12319000"/>
            <a:ext cx="419101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body" sz="quarter" idx="13"/>
          </p:nvPr>
        </p:nvSpPr>
        <p:spPr>
          <a:xfrm>
            <a:off x="952500" y="8318500"/>
            <a:ext cx="22479000" cy="711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4200" i="1">
                <a:solidFill>
                  <a:srgbClr val="9D9D9D"/>
                </a:solidFill>
              </a:defRPr>
            </a:lvl1pPr>
          </a:lstStyle>
          <a:p>
            <a:r>
              <a:t>-Gilles Allain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4"/>
          </p:nvPr>
        </p:nvSpPr>
        <p:spPr>
          <a:xfrm>
            <a:off x="2387600" y="6064448"/>
            <a:ext cx="19621500" cy="838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5000"/>
            </a:lvl1pPr>
          </a:lstStyle>
          <a:p>
            <a:r>
              <a:t>« Saisissez une citation ici. » 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pic" idx="13"/>
          </p:nvPr>
        </p:nvSpPr>
        <p:spPr>
          <a:xfrm>
            <a:off x="952500" y="1409700"/>
            <a:ext cx="22479000" cy="8001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952500" y="9982200"/>
            <a:ext cx="22479000" cy="15748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52500" y="11620500"/>
            <a:ext cx="22479000" cy="11811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952500" y="5435600"/>
            <a:ext cx="22479000" cy="28575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pic" sz="half" idx="13"/>
          </p:nvPr>
        </p:nvSpPr>
        <p:spPr>
          <a:xfrm>
            <a:off x="12620884" y="1609325"/>
            <a:ext cx="10795001" cy="10350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952500" y="3378200"/>
            <a:ext cx="10934700" cy="8534400"/>
          </a:xfrm>
          <a:prstGeom prst="rect">
            <a:avLst/>
          </a:prstGeom>
        </p:spPr>
        <p:txBody>
          <a:bodyPr anchor="t"/>
          <a:lstStyle/>
          <a:p>
            <a:r>
              <a:t>Texte du titre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952500" y="1638300"/>
            <a:ext cx="10934700" cy="11811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952500" y="36195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952500" y="36195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952500" y="4267200"/>
            <a:ext cx="22479000" cy="8051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952500" y="36195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sz="half" idx="13"/>
          </p:nvPr>
        </p:nvSpPr>
        <p:spPr>
          <a:xfrm>
            <a:off x="987045" y="4211436"/>
            <a:ext cx="10744201" cy="7772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12687300" y="4114800"/>
            <a:ext cx="10744200" cy="7950200"/>
          </a:xfrm>
          <a:prstGeom prst="rect">
            <a:avLst/>
          </a:prstGeom>
        </p:spPr>
        <p:txBody>
          <a:bodyPr/>
          <a:lstStyle>
            <a:lvl1pPr marL="4953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1pPr>
            <a:lvl2pPr marL="9906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2pPr>
            <a:lvl3pPr marL="14859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3pPr>
            <a:lvl4pPr marL="19812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4pPr>
            <a:lvl5pPr marL="24765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pic" sz="quarter" idx="13"/>
          </p:nvPr>
        </p:nvSpPr>
        <p:spPr>
          <a:xfrm>
            <a:off x="13208000" y="1358900"/>
            <a:ext cx="10160000" cy="5067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sz="quarter" idx="14"/>
          </p:nvPr>
        </p:nvSpPr>
        <p:spPr>
          <a:xfrm>
            <a:off x="13208000" y="7086600"/>
            <a:ext cx="10160000" cy="489178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sz="half" idx="15"/>
          </p:nvPr>
        </p:nvSpPr>
        <p:spPr>
          <a:xfrm>
            <a:off x="1048561" y="1380725"/>
            <a:ext cx="11480801" cy="1059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952500" y="13004800"/>
            <a:ext cx="22479000" cy="0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952500" y="7112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952500" y="1384300"/>
            <a:ext cx="22479000" cy="1094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952500" y="838200"/>
            <a:ext cx="22479000" cy="267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22923499" y="12319000"/>
            <a:ext cx="419101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2286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4572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6858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9144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11430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13716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16002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18288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571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1143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714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2286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857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3429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4000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4572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5143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javascript:document.form6.submit();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encep.2009.06.010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  <a:ln w="9525">
            <a:round/>
          </a:ln>
        </p:spPr>
        <p:txBody>
          <a:bodyPr/>
          <a:lstStyle>
            <a:lvl1pPr defTabSz="632577">
              <a:defRPr sz="52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Evaluation du bénéfice de l’administration de conseils individualisés sur la qualité du sommeil chez les personnes âgées à domicile : étude CISPAD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26065">
              <a:lnSpc>
                <a:spcPct val="90000"/>
              </a:lnSpc>
              <a:defRPr sz="249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Dr DERAJINSKI Anna</a:t>
            </a:r>
          </a:p>
          <a:p>
            <a:pPr defTabSz="326065">
              <a:lnSpc>
                <a:spcPct val="90000"/>
              </a:lnSpc>
              <a:defRPr sz="249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Hôpital de Jour </a:t>
            </a:r>
          </a:p>
          <a:p>
            <a:pPr defTabSz="326065">
              <a:lnSpc>
                <a:spcPct val="90000"/>
              </a:lnSpc>
              <a:defRPr sz="249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Pôle de Gériatrie - GHRMSA site de Mulhouse</a:t>
            </a:r>
          </a:p>
        </p:txBody>
      </p:sp>
      <p:pic>
        <p:nvPicPr>
          <p:cNvPr id="127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30482" y="9018239"/>
            <a:ext cx="2229994" cy="353336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1885867" y="10864201"/>
            <a:ext cx="13217315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38 ème Congrès des Hôpitaux de Jour Gériatriques - Colmar</a:t>
            </a:r>
          </a:p>
          <a:p>
            <a:pPr>
              <a:defRPr sz="3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8 Juin 2018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Présentation de l’étude</a:t>
            </a:r>
          </a:p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typologie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xfrm>
            <a:off x="952500" y="2504744"/>
            <a:ext cx="22479000" cy="7718756"/>
          </a:xfrm>
          <a:prstGeom prst="rect">
            <a:avLst/>
          </a:prstGeom>
        </p:spPr>
        <p:txBody>
          <a:bodyPr/>
          <a:lstStyle/>
          <a:p>
            <a:pPr marL="596347" indent="-596347" defTabSz="764022">
              <a:lnSpc>
                <a:spcPct val="90000"/>
              </a:lnSpc>
              <a:spcBef>
                <a:spcPts val="5400"/>
              </a:spcBef>
              <a:buClr>
                <a:srgbClr val="BEBEBE"/>
              </a:buClr>
              <a:buSzPct val="125000"/>
              <a:buChar char="•"/>
              <a:defRPr sz="4800"/>
            </a:pPr>
            <a:endParaRPr/>
          </a:p>
          <a:p>
            <a:pPr marL="596347" indent="-596347" defTabSz="764022">
              <a:lnSpc>
                <a:spcPct val="90000"/>
              </a:lnSpc>
              <a:spcBef>
                <a:spcPts val="5400"/>
              </a:spcBef>
              <a:buClr>
                <a:srgbClr val="BEBEBE"/>
              </a:buClr>
              <a:buSzPct val="125000"/>
              <a:buChar char="•"/>
              <a:defRPr sz="4800"/>
            </a:pPr>
            <a:endParaRPr/>
          </a:p>
          <a:p>
            <a:pPr marL="596347" indent="-596347" defTabSz="764022">
              <a:lnSpc>
                <a:spcPct val="90000"/>
              </a:lnSpc>
              <a:spcBef>
                <a:spcPts val="5400"/>
              </a:spcBef>
              <a:buClr>
                <a:srgbClr val="BEBEBE"/>
              </a:buClr>
              <a:buSzPct val="125000"/>
              <a:buChar char="•"/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Étude interventionnelle à risques et contraintes minimes (catégorie 2)</a:t>
            </a:r>
          </a:p>
          <a:p>
            <a:pPr marL="596347" indent="-596347" defTabSz="764022">
              <a:lnSpc>
                <a:spcPct val="90000"/>
              </a:lnSpc>
              <a:spcBef>
                <a:spcPts val="5400"/>
              </a:spcBef>
              <a:buClr>
                <a:srgbClr val="BEBEBE"/>
              </a:buClr>
              <a:buSzPct val="125000"/>
              <a:buChar char="•"/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Prospective </a:t>
            </a:r>
          </a:p>
          <a:p>
            <a:pPr marL="596347" indent="-596347" defTabSz="764022">
              <a:lnSpc>
                <a:spcPct val="90000"/>
              </a:lnSpc>
              <a:spcBef>
                <a:spcPts val="5400"/>
              </a:spcBef>
              <a:buClr>
                <a:srgbClr val="BEBEBE"/>
              </a:buClr>
              <a:buSzPct val="125000"/>
              <a:buChar char="•"/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Monocentrique </a:t>
            </a:r>
          </a:p>
          <a:p>
            <a:pPr marL="596347" indent="-596347" defTabSz="764022">
              <a:lnSpc>
                <a:spcPct val="90000"/>
              </a:lnSpc>
              <a:spcBef>
                <a:spcPts val="5400"/>
              </a:spcBef>
              <a:buClr>
                <a:srgbClr val="BEBEBE"/>
              </a:buClr>
              <a:buSzPct val="125000"/>
              <a:buChar char="•"/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Descriptive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59459">
              <a:defRPr sz="7912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Présentation de l’étude</a:t>
            </a:r>
          </a:p>
          <a:p>
            <a:pPr defTabSz="759459">
              <a:defRPr sz="7912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objectifs</a:t>
            </a:r>
            <a:r>
              <a:rPr sz="10304"/>
              <a:t> 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BEBEBE"/>
              </a:buClr>
              <a:buSzPct val="125000"/>
              <a:buChar char="•"/>
              <a:defRPr u="sng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Principal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Impact de l’administration de conseils individualisés sur la qualité du sommeil</a:t>
            </a:r>
          </a:p>
          <a:p>
            <a:pPr marL="1785937" lvl="1">
              <a:lnSpc>
                <a:spcPct val="90000"/>
              </a:lnSpc>
              <a:spcBef>
                <a:spcPts val="1200"/>
              </a:spcBef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>
              <a:lnSpc>
                <a:spcPct val="90000"/>
              </a:lnSpc>
              <a:buClr>
                <a:srgbClr val="BEBEBE"/>
              </a:buClr>
              <a:buSzPct val="125000"/>
              <a:buChar char="•"/>
              <a:defRPr u="sng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Secondaires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Impact sur la quantité de sommeil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Impact sur la qualité de vie des patients +/- aidants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Impact sur le fardeau des aidants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Présentation de l’étude</a:t>
            </a:r>
          </a:p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Critère d’évaluation principal</a:t>
            </a:r>
          </a:p>
        </p:txBody>
      </p:sp>
      <p:pic>
        <p:nvPicPr>
          <p:cNvPr id="168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065" y="5963159"/>
            <a:ext cx="5857419" cy="7490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69940" y="3824303"/>
            <a:ext cx="5546954" cy="962747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837553" y="4007104"/>
            <a:ext cx="11930634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Evolution du score obtenu</a:t>
            </a:r>
          </a:p>
          <a:p>
            <a:r>
              <a:t>à l’Index de Qualité du Sommeil de Pittsburgh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Présentation de l’étude</a:t>
            </a:r>
          </a:p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Critère d’évaluation principal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sz="half" idx="1"/>
          </p:nvPr>
        </p:nvSpPr>
        <p:spPr>
          <a:xfrm>
            <a:off x="952500" y="4267200"/>
            <a:ext cx="14680394" cy="8051800"/>
          </a:xfrm>
          <a:prstGeom prst="rect">
            <a:avLst/>
          </a:prstGeom>
          <a:ln w="25400">
            <a:solidFill>
              <a:srgbClr val="050604"/>
            </a:solidFill>
          </a:ln>
        </p:spPr>
        <p:txBody>
          <a:bodyPr/>
          <a:lstStyle/>
          <a:p>
            <a:pPr marL="420425" indent="-420425" defTabSz="671848">
              <a:spcBef>
                <a:spcPts val="4700"/>
              </a:spcBef>
              <a:buClr>
                <a:srgbClr val="BEBEBE"/>
              </a:buClr>
              <a:buSzPct val="125000"/>
              <a:buChar char="•"/>
              <a:defRPr sz="4136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composante 1 </a:t>
            </a:r>
            <a:r>
              <a:rPr b="0"/>
              <a:t>: qualité subjective du sommeil</a:t>
            </a:r>
          </a:p>
          <a:p>
            <a:pPr marL="420425" indent="-420425" defTabSz="671848">
              <a:spcBef>
                <a:spcPts val="4700"/>
              </a:spcBef>
              <a:buClr>
                <a:srgbClr val="BEBEBE"/>
              </a:buClr>
              <a:buSzPct val="125000"/>
              <a:buChar char="•"/>
              <a:defRPr sz="4136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composante 2</a:t>
            </a:r>
            <a:r>
              <a:rPr b="0"/>
              <a:t> : latence du sommeil</a:t>
            </a:r>
          </a:p>
          <a:p>
            <a:pPr marL="420425" indent="-420425" defTabSz="671848">
              <a:spcBef>
                <a:spcPts val="4700"/>
              </a:spcBef>
              <a:buClr>
                <a:srgbClr val="BEBEBE"/>
              </a:buClr>
              <a:buSzPct val="125000"/>
              <a:buChar char="•"/>
              <a:defRPr sz="4136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composante 3 </a:t>
            </a:r>
            <a:r>
              <a:rPr b="0"/>
              <a:t>: durée du sommeil</a:t>
            </a:r>
          </a:p>
          <a:p>
            <a:pPr marL="420425" indent="-420425" defTabSz="671848">
              <a:spcBef>
                <a:spcPts val="4700"/>
              </a:spcBef>
              <a:buClr>
                <a:srgbClr val="BEBEBE"/>
              </a:buClr>
              <a:buSzPct val="125000"/>
              <a:buChar char="•"/>
              <a:defRPr sz="4136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composante 4 :</a:t>
            </a:r>
            <a:r>
              <a:rPr b="0"/>
              <a:t> efficacité subjective du sommeil</a:t>
            </a:r>
          </a:p>
          <a:p>
            <a:pPr marL="420425" indent="-420425" defTabSz="671848">
              <a:spcBef>
                <a:spcPts val="4700"/>
              </a:spcBef>
              <a:buClr>
                <a:srgbClr val="BEBEBE"/>
              </a:buClr>
              <a:buSzPct val="125000"/>
              <a:buChar char="•"/>
              <a:defRPr sz="4136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composante 5 </a:t>
            </a:r>
            <a:r>
              <a:rPr b="0"/>
              <a:t>: troubles du sommeil</a:t>
            </a:r>
          </a:p>
          <a:p>
            <a:pPr marL="420425" indent="-420425" defTabSz="671848">
              <a:spcBef>
                <a:spcPts val="4700"/>
              </a:spcBef>
              <a:buClr>
                <a:srgbClr val="BEBEBE"/>
              </a:buClr>
              <a:buSzPct val="125000"/>
              <a:buChar char="•"/>
              <a:defRPr sz="4136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composante 6 </a:t>
            </a:r>
            <a:r>
              <a:rPr b="0"/>
              <a:t>: utilisation d’un médicament du sommeil</a:t>
            </a:r>
          </a:p>
          <a:p>
            <a:pPr marL="420425" indent="-420425" defTabSz="671848">
              <a:spcBef>
                <a:spcPts val="4700"/>
              </a:spcBef>
              <a:buClr>
                <a:srgbClr val="BEBEBE"/>
              </a:buClr>
              <a:buSzPct val="125000"/>
              <a:buChar char="•"/>
              <a:defRPr sz="4136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composante 7 </a:t>
            </a:r>
            <a:r>
              <a:rPr b="0"/>
              <a:t>: mauvaise forme durant la journée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Présentation de l’étude</a:t>
            </a:r>
          </a:p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Critère d’évaluation principal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sz="half" idx="1"/>
          </p:nvPr>
        </p:nvSpPr>
        <p:spPr>
          <a:xfrm>
            <a:off x="952500" y="4267200"/>
            <a:ext cx="14680394" cy="8051800"/>
          </a:xfrm>
          <a:prstGeom prst="rect">
            <a:avLst/>
          </a:prstGeom>
          <a:ln w="25400">
            <a:solidFill>
              <a:srgbClr val="050604"/>
            </a:solidFill>
          </a:ln>
        </p:spPr>
        <p:txBody>
          <a:bodyPr/>
          <a:lstStyle/>
          <a:p>
            <a:pPr marL="420425" indent="-420425" defTabSz="671848">
              <a:spcBef>
                <a:spcPts val="4700"/>
              </a:spcBef>
              <a:buClr>
                <a:srgbClr val="BEBEBE"/>
              </a:buClr>
              <a:buSzPct val="125000"/>
              <a:buChar char="•"/>
              <a:defRPr sz="4136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composante 1 </a:t>
            </a:r>
            <a:r>
              <a:rPr b="0"/>
              <a:t>: qualité subjective du sommeil</a:t>
            </a:r>
          </a:p>
          <a:p>
            <a:pPr marL="420425" indent="-420425" defTabSz="671848">
              <a:spcBef>
                <a:spcPts val="4700"/>
              </a:spcBef>
              <a:buClr>
                <a:srgbClr val="BEBEBE"/>
              </a:buClr>
              <a:buSzPct val="125000"/>
              <a:buChar char="•"/>
              <a:defRPr sz="4136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composante 2</a:t>
            </a:r>
            <a:r>
              <a:rPr b="0"/>
              <a:t> : latence du sommeil</a:t>
            </a:r>
          </a:p>
          <a:p>
            <a:pPr marL="420425" indent="-420425" defTabSz="671848">
              <a:spcBef>
                <a:spcPts val="4700"/>
              </a:spcBef>
              <a:buClr>
                <a:srgbClr val="BEBEBE"/>
              </a:buClr>
              <a:buSzPct val="125000"/>
              <a:buChar char="•"/>
              <a:defRPr sz="4136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composante 3 </a:t>
            </a:r>
            <a:r>
              <a:rPr b="0"/>
              <a:t>: durée du sommeil</a:t>
            </a:r>
          </a:p>
          <a:p>
            <a:pPr marL="420425" indent="-420425" defTabSz="671848">
              <a:spcBef>
                <a:spcPts val="4700"/>
              </a:spcBef>
              <a:buClr>
                <a:srgbClr val="BEBEBE"/>
              </a:buClr>
              <a:buSzPct val="125000"/>
              <a:buChar char="•"/>
              <a:defRPr sz="4136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composante 4 :</a:t>
            </a:r>
            <a:r>
              <a:rPr b="0"/>
              <a:t> efficacité subjective du sommeil</a:t>
            </a:r>
          </a:p>
          <a:p>
            <a:pPr marL="420425" indent="-420425" defTabSz="671848">
              <a:spcBef>
                <a:spcPts val="4700"/>
              </a:spcBef>
              <a:buClr>
                <a:srgbClr val="BEBEBE"/>
              </a:buClr>
              <a:buSzPct val="125000"/>
              <a:buChar char="•"/>
              <a:defRPr sz="4136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composante 5 </a:t>
            </a:r>
            <a:r>
              <a:rPr b="0"/>
              <a:t>: troubles du sommeil</a:t>
            </a:r>
          </a:p>
          <a:p>
            <a:pPr marL="420425" indent="-420425" defTabSz="671848">
              <a:spcBef>
                <a:spcPts val="4700"/>
              </a:spcBef>
              <a:buClr>
                <a:srgbClr val="BEBEBE"/>
              </a:buClr>
              <a:buSzPct val="125000"/>
              <a:buChar char="•"/>
              <a:defRPr sz="4136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composante 6 </a:t>
            </a:r>
            <a:r>
              <a:rPr b="0"/>
              <a:t>: utilisation d’un médicament du sommeil</a:t>
            </a:r>
          </a:p>
          <a:p>
            <a:pPr marL="420425" indent="-420425" defTabSz="671848">
              <a:spcBef>
                <a:spcPts val="4700"/>
              </a:spcBef>
              <a:buClr>
                <a:srgbClr val="BEBEBE"/>
              </a:buClr>
              <a:buSzPct val="125000"/>
              <a:buChar char="•"/>
              <a:defRPr sz="4136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composante 7 </a:t>
            </a:r>
            <a:r>
              <a:rPr b="0"/>
              <a:t>: mauvaise forme durant la journée</a:t>
            </a:r>
          </a:p>
        </p:txBody>
      </p:sp>
      <p:sp>
        <p:nvSpPr>
          <p:cNvPr id="177" name="Shape 177"/>
          <p:cNvSpPr/>
          <p:nvPr/>
        </p:nvSpPr>
        <p:spPr>
          <a:xfrm>
            <a:off x="16037752" y="6793507"/>
            <a:ext cx="2540004" cy="2540004"/>
          </a:xfrm>
          <a:prstGeom prst="rightArrow">
            <a:avLst>
              <a:gd name="adj1" fmla="val 32000"/>
              <a:gd name="adj2" fmla="val 64000"/>
            </a:avLst>
          </a:prstGeom>
          <a:gradFill>
            <a:gsLst>
              <a:gs pos="0">
                <a:srgbClr val="0065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18715412" y="7619008"/>
            <a:ext cx="5174718" cy="88900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Score total sur 21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Présentation de l’étude</a:t>
            </a:r>
          </a:p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Critères d’évaluation Secondaires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1474" indent="-371474" defTabSz="536575">
              <a:spcBef>
                <a:spcPts val="3800"/>
              </a:spcBef>
              <a:buClr>
                <a:srgbClr val="BEBEBE"/>
              </a:buClr>
              <a:buSzPct val="125000"/>
              <a:buChar char="•"/>
              <a:defRPr sz="299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Agenda du sommeil</a:t>
            </a:r>
          </a:p>
          <a:p>
            <a:pPr marL="371474" indent="-371474" defTabSz="536575">
              <a:spcBef>
                <a:spcPts val="3800"/>
              </a:spcBef>
              <a:buClr>
                <a:srgbClr val="BEBEBE"/>
              </a:buClr>
              <a:buSzPct val="125000"/>
              <a:buChar char="•"/>
              <a:defRPr sz="299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Echelle de Cornell</a:t>
            </a:r>
          </a:p>
          <a:p>
            <a:pPr marL="371474" indent="-371474" defTabSz="536575">
              <a:spcBef>
                <a:spcPts val="3800"/>
              </a:spcBef>
              <a:buClr>
                <a:srgbClr val="BEBEBE"/>
              </a:buClr>
              <a:buSzPct val="125000"/>
              <a:buChar char="•"/>
              <a:defRPr sz="299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Questionnaire QoL-AD Patient</a:t>
            </a:r>
          </a:p>
          <a:p>
            <a:pPr marL="371474" indent="-371474" defTabSz="536575">
              <a:spcBef>
                <a:spcPts val="3800"/>
              </a:spcBef>
              <a:buClr>
                <a:srgbClr val="BEBEBE"/>
              </a:buClr>
              <a:buSzPct val="125000"/>
              <a:buChar char="•"/>
              <a:defRPr sz="299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MMSE</a:t>
            </a:r>
          </a:p>
          <a:p>
            <a:pPr marL="371474" indent="-371474" defTabSz="536575">
              <a:spcBef>
                <a:spcPts val="3800"/>
              </a:spcBef>
              <a:buClr>
                <a:srgbClr val="BEBEBE"/>
              </a:buClr>
              <a:buSzPct val="125000"/>
              <a:buChar char="•"/>
              <a:defRPr sz="299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Echelle IADL de Lawton et ADL de Katz</a:t>
            </a:r>
          </a:p>
          <a:p>
            <a:pPr marL="371474" indent="-371474" defTabSz="536575">
              <a:spcBef>
                <a:spcPts val="3800"/>
              </a:spcBef>
              <a:buClr>
                <a:srgbClr val="BEBEBE"/>
              </a:buClr>
              <a:buSzPct val="125000"/>
              <a:buChar char="•"/>
              <a:defRPr sz="299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Questionnaire NPI version binaire</a:t>
            </a:r>
          </a:p>
          <a:p>
            <a:pPr marL="371474" indent="-371474" defTabSz="536575">
              <a:spcBef>
                <a:spcPts val="3800"/>
              </a:spcBef>
              <a:buClr>
                <a:srgbClr val="BEBEBE"/>
              </a:buClr>
              <a:buSzPct val="125000"/>
              <a:buChar char="•"/>
              <a:defRPr sz="299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Nombre et fréquence des chutes</a:t>
            </a:r>
          </a:p>
          <a:p>
            <a:pPr marL="371474" indent="-371474" defTabSz="536575">
              <a:spcBef>
                <a:spcPts val="3800"/>
              </a:spcBef>
              <a:buClr>
                <a:srgbClr val="BEBEBE"/>
              </a:buClr>
              <a:buSzPct val="125000"/>
              <a:buChar char="•"/>
              <a:defRPr sz="299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Analyse de la consommation de psychotropes</a:t>
            </a:r>
          </a:p>
          <a:p>
            <a:pPr marL="371474" indent="-371474" defTabSz="536575">
              <a:spcBef>
                <a:spcPts val="3800"/>
              </a:spcBef>
              <a:buClr>
                <a:srgbClr val="BEBEBE"/>
              </a:buClr>
              <a:buSzPct val="125000"/>
              <a:buChar char="•"/>
              <a:defRPr sz="299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Aidants : QoL-AD aidant et échelle de mini-Zarit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Présentation de l’étude</a:t>
            </a:r>
          </a:p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CritèreS D’inclusion/non-inclusion</a:t>
            </a:r>
          </a:p>
        </p:txBody>
      </p:sp>
      <p:grpSp>
        <p:nvGrpSpPr>
          <p:cNvPr id="186" name="Group 186"/>
          <p:cNvGrpSpPr/>
          <p:nvPr/>
        </p:nvGrpSpPr>
        <p:grpSpPr>
          <a:xfrm>
            <a:off x="464772" y="4450685"/>
            <a:ext cx="7339696" cy="6426201"/>
            <a:chOff x="0" y="0"/>
            <a:chExt cx="7339695" cy="6426200"/>
          </a:xfrm>
        </p:grpSpPr>
        <p:sp>
          <p:nvSpPr>
            <p:cNvPr id="185" name="Shape 185"/>
            <p:cNvSpPr/>
            <p:nvPr/>
          </p:nvSpPr>
          <p:spPr>
            <a:xfrm>
              <a:off x="19049" y="19050"/>
              <a:ext cx="7301597" cy="6388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4200"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r>
                <a:t>CRITERES D’INCLUSION</a:t>
              </a:r>
            </a:p>
            <a:p>
              <a:pPr>
                <a:defRPr sz="4200"/>
              </a:pPr>
              <a:endParaRPr/>
            </a:p>
            <a:p>
              <a:pPr marL="521804" indent="-521804" algn="l">
                <a:buClr>
                  <a:srgbClr val="BEBEBE"/>
                </a:buClr>
                <a:buSzPct val="125000"/>
                <a:buChar char="•"/>
                <a:defRPr sz="4200"/>
              </a:pPr>
              <a:r>
                <a:t>Consentement libre et éclairé</a:t>
              </a:r>
            </a:p>
            <a:p>
              <a:pPr marL="521804" indent="-521804" algn="l">
                <a:buClr>
                  <a:srgbClr val="BEBEBE"/>
                </a:buClr>
                <a:buSzPct val="125000"/>
                <a:buChar char="•"/>
                <a:defRPr sz="4200"/>
              </a:pPr>
              <a:r>
                <a:t>Age &gt; 60 ans</a:t>
              </a:r>
            </a:p>
            <a:p>
              <a:pPr marL="521804" indent="-521804" algn="l">
                <a:buClr>
                  <a:srgbClr val="BEBEBE"/>
                </a:buClr>
                <a:buSzPct val="125000"/>
                <a:buChar char="•"/>
                <a:defRPr sz="4200"/>
              </a:pPr>
              <a:r>
                <a:t>Plainte de trouble du sommeil</a:t>
              </a:r>
            </a:p>
            <a:p>
              <a:pPr marL="521804" indent="-521804" algn="l">
                <a:buClr>
                  <a:srgbClr val="BEBEBE"/>
                </a:buClr>
                <a:buSzPct val="125000"/>
                <a:buChar char="•"/>
                <a:defRPr sz="4200"/>
              </a:pPr>
              <a:r>
                <a:t>Domicile</a:t>
              </a:r>
            </a:p>
            <a:p>
              <a:pPr marL="521804" indent="-521804" algn="l">
                <a:buClr>
                  <a:srgbClr val="BEBEBE"/>
                </a:buClr>
                <a:buSzPct val="125000"/>
                <a:buChar char="•"/>
                <a:defRPr sz="4200"/>
              </a:pPr>
              <a:r>
                <a:t>MMSE supérieur ou égal à 10</a:t>
              </a:r>
            </a:p>
            <a:p>
              <a:pPr marL="521804" indent="-521804" algn="l">
                <a:buClr>
                  <a:srgbClr val="BEBEBE"/>
                </a:buClr>
                <a:buSzPct val="125000"/>
                <a:buChar char="•"/>
                <a:defRPr sz="4200"/>
              </a:pPr>
              <a:r>
                <a:t>Aidant</a:t>
              </a:r>
            </a:p>
            <a:p>
              <a:pPr>
                <a:defRPr sz="4200"/>
              </a:pPr>
              <a:endParaRPr/>
            </a:p>
          </p:txBody>
        </p:sp>
        <p:pic>
          <p:nvPicPr>
            <p:cNvPr id="184" name="Image 183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7339697" cy="642620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Présentation de l’étude</a:t>
            </a:r>
          </a:p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Critères d’inclusion/non-inclusion</a:t>
            </a:r>
          </a:p>
        </p:txBody>
      </p:sp>
      <p:grpSp>
        <p:nvGrpSpPr>
          <p:cNvPr id="191" name="Group 191"/>
          <p:cNvGrpSpPr/>
          <p:nvPr/>
        </p:nvGrpSpPr>
        <p:grpSpPr>
          <a:xfrm>
            <a:off x="464772" y="4450685"/>
            <a:ext cx="7339696" cy="6426201"/>
            <a:chOff x="0" y="0"/>
            <a:chExt cx="7339695" cy="6426200"/>
          </a:xfrm>
        </p:grpSpPr>
        <p:sp>
          <p:nvSpPr>
            <p:cNvPr id="190" name="Shape 190"/>
            <p:cNvSpPr/>
            <p:nvPr/>
          </p:nvSpPr>
          <p:spPr>
            <a:xfrm>
              <a:off x="19049" y="19050"/>
              <a:ext cx="7301597" cy="6388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4200"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r>
                <a:t>CRITERES D’INCLUSION</a:t>
              </a:r>
            </a:p>
            <a:p>
              <a:pPr>
                <a:defRPr sz="4200"/>
              </a:pPr>
              <a:endParaRPr/>
            </a:p>
            <a:p>
              <a:pPr marL="521804" indent="-521804" algn="l">
                <a:buClr>
                  <a:srgbClr val="BEBEBE"/>
                </a:buClr>
                <a:buSzPct val="125000"/>
                <a:buChar char="•"/>
                <a:defRPr sz="4200"/>
              </a:pPr>
              <a:r>
                <a:t>Consentement libre et éclairé</a:t>
              </a:r>
            </a:p>
            <a:p>
              <a:pPr marL="521804" indent="-521804" algn="l">
                <a:buClr>
                  <a:srgbClr val="BEBEBE"/>
                </a:buClr>
                <a:buSzPct val="125000"/>
                <a:buChar char="•"/>
                <a:defRPr sz="4200"/>
              </a:pPr>
              <a:r>
                <a:t>Age &gt; 60 ans</a:t>
              </a:r>
            </a:p>
            <a:p>
              <a:pPr marL="521804" indent="-521804" algn="l">
                <a:buClr>
                  <a:srgbClr val="BEBEBE"/>
                </a:buClr>
                <a:buSzPct val="125000"/>
                <a:buChar char="•"/>
                <a:defRPr sz="4200"/>
              </a:pPr>
              <a:r>
                <a:t>Plainte de trouble du sommeil</a:t>
              </a:r>
            </a:p>
            <a:p>
              <a:pPr marL="521804" indent="-521804" algn="l">
                <a:buClr>
                  <a:srgbClr val="BEBEBE"/>
                </a:buClr>
                <a:buSzPct val="125000"/>
                <a:buChar char="•"/>
                <a:defRPr sz="4200"/>
              </a:pPr>
              <a:r>
                <a:t>Domicile</a:t>
              </a:r>
            </a:p>
            <a:p>
              <a:pPr marL="521804" indent="-521804" algn="l">
                <a:buClr>
                  <a:srgbClr val="BEBEBE"/>
                </a:buClr>
                <a:buSzPct val="125000"/>
                <a:buChar char="•"/>
                <a:defRPr sz="4200"/>
              </a:pPr>
              <a:r>
                <a:t>MMSE supérieur ou égal à 10</a:t>
              </a:r>
            </a:p>
            <a:p>
              <a:pPr marL="521804" indent="-521804" algn="l">
                <a:buClr>
                  <a:srgbClr val="BEBEBE"/>
                </a:buClr>
                <a:buSzPct val="125000"/>
                <a:buChar char="•"/>
                <a:defRPr sz="4200"/>
              </a:pPr>
              <a:r>
                <a:t>Aidant</a:t>
              </a:r>
            </a:p>
            <a:p>
              <a:pPr>
                <a:defRPr sz="4200"/>
              </a:pPr>
              <a:endParaRPr/>
            </a:p>
          </p:txBody>
        </p:sp>
        <p:pic>
          <p:nvPicPr>
            <p:cNvPr id="189" name="Image 188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7339697" cy="6426202"/>
            </a:xfrm>
            <a:prstGeom prst="rect">
              <a:avLst/>
            </a:prstGeom>
            <a:effectLst/>
          </p:spPr>
        </p:pic>
      </p:grpSp>
      <p:grpSp>
        <p:nvGrpSpPr>
          <p:cNvPr id="194" name="Group 194"/>
          <p:cNvGrpSpPr/>
          <p:nvPr/>
        </p:nvGrpSpPr>
        <p:grpSpPr>
          <a:xfrm>
            <a:off x="8493336" y="5072985"/>
            <a:ext cx="15368043" cy="5181601"/>
            <a:chOff x="0" y="0"/>
            <a:chExt cx="15368041" cy="5181600"/>
          </a:xfrm>
        </p:grpSpPr>
        <p:sp>
          <p:nvSpPr>
            <p:cNvPr id="193" name="Shape 193"/>
            <p:cNvSpPr/>
            <p:nvPr/>
          </p:nvSpPr>
          <p:spPr>
            <a:xfrm>
              <a:off x="19050" y="19050"/>
              <a:ext cx="15329943" cy="514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4200"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r>
                <a:t>CRITERES DE NON-INCLUSION</a:t>
              </a:r>
            </a:p>
            <a:p>
              <a:pPr algn="l">
                <a:defRPr sz="4200"/>
              </a:pPr>
              <a:endParaRPr/>
            </a:p>
            <a:p>
              <a:pPr marL="521804" indent="-521804" algn="l">
                <a:buClr>
                  <a:srgbClr val="BEBEBE"/>
                </a:buClr>
                <a:buSzPct val="125000"/>
                <a:buChar char="•"/>
                <a:defRPr sz="4200"/>
              </a:pPr>
              <a:r>
                <a:t>Patient vivant en établissement d’hébergement médico-social</a:t>
              </a:r>
            </a:p>
            <a:p>
              <a:pPr marL="521804" indent="-521804" algn="l">
                <a:buClr>
                  <a:srgbClr val="BEBEBE"/>
                </a:buClr>
                <a:buSzPct val="125000"/>
                <a:buChar char="•"/>
                <a:defRPr sz="4200"/>
              </a:pPr>
              <a:r>
                <a:t>Mesure de protection juridique</a:t>
              </a:r>
            </a:p>
            <a:p>
              <a:pPr marL="521804" indent="-521804" algn="l">
                <a:buClr>
                  <a:srgbClr val="BEBEBE"/>
                </a:buClr>
                <a:buSzPct val="125000"/>
                <a:buChar char="•"/>
                <a:defRPr sz="4200"/>
              </a:pPr>
              <a:r>
                <a:t>Pathologie psychiatrique décompensée</a:t>
              </a:r>
            </a:p>
            <a:p>
              <a:pPr marL="521804" indent="-521804" algn="l">
                <a:buClr>
                  <a:srgbClr val="BEBEBE"/>
                </a:buClr>
                <a:buSzPct val="125000"/>
                <a:buChar char="•"/>
                <a:defRPr sz="4200"/>
              </a:pPr>
              <a:r>
                <a:t>Pathologie du sommeil (SAOS, Syndrome des jambes sans repos…)</a:t>
              </a:r>
            </a:p>
            <a:p>
              <a:pPr marL="521804" indent="-521804" algn="l">
                <a:buClr>
                  <a:srgbClr val="BEBEBE"/>
                </a:buClr>
                <a:buSzPct val="125000"/>
                <a:buChar char="•"/>
                <a:defRPr sz="4200"/>
              </a:pPr>
              <a:r>
                <a:t>Maladie à Corps de Lewy</a:t>
              </a:r>
            </a:p>
            <a:p>
              <a:pPr marL="521804" indent="-521804" algn="l">
                <a:buClr>
                  <a:srgbClr val="BEBEBE"/>
                </a:buClr>
                <a:buSzPct val="125000"/>
                <a:buChar char="•"/>
                <a:defRPr sz="4200"/>
              </a:pPr>
              <a:r>
                <a:t>Non affiliation au régime de la sécurité sociale</a:t>
              </a:r>
            </a:p>
          </p:txBody>
        </p:sp>
        <p:pic>
          <p:nvPicPr>
            <p:cNvPr id="192" name="Image 191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5368043" cy="518160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Présentation de l’étude</a:t>
            </a:r>
          </a:p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calendrier de l’étude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46652" indent="-546652">
              <a:buClr>
                <a:srgbClr val="BEBEBE"/>
              </a:buClr>
              <a:buSzPct val="125000"/>
              <a:buChar char="•"/>
              <a:defRPr sz="4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Période de recrutement : janvier à juillet 2018</a:t>
            </a:r>
          </a:p>
          <a:p>
            <a:pPr marL="546652" indent="-546652">
              <a:buClr>
                <a:srgbClr val="BEBEBE"/>
              </a:buClr>
              <a:buSzPct val="125000"/>
              <a:buChar char="•"/>
              <a:defRPr sz="4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Durée de participation par patient : 6 mois</a:t>
            </a:r>
          </a:p>
          <a:p>
            <a:pPr marL="546652" indent="-546652">
              <a:buClr>
                <a:srgbClr val="BEBEBE"/>
              </a:buClr>
              <a:buSzPct val="125000"/>
              <a:buChar char="•"/>
              <a:defRPr sz="4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Nombre de patients à inclure : 60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Présentation de l’étude</a:t>
            </a:r>
          </a:p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calendrier de l’étude</a:t>
            </a:r>
          </a:p>
        </p:txBody>
      </p:sp>
      <p:pic>
        <p:nvPicPr>
          <p:cNvPr id="200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7186" y="4957478"/>
            <a:ext cx="13029626" cy="7098374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>
            <a:off x="9048750" y="4750593"/>
            <a:ext cx="1785938" cy="7639978"/>
          </a:xfrm>
          <a:prstGeom prst="ellipse">
            <a:avLst/>
          </a:prstGeom>
          <a:ln w="63500">
            <a:solidFill>
              <a:srgbClr val="ED0B2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0000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Sommaire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23454" indent="-623454">
              <a:buBlip>
                <a:blip r:embed="rId2"/>
              </a:buBlip>
              <a:defRPr sz="6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Présentation de l’étude</a:t>
            </a:r>
          </a:p>
          <a:p>
            <a:pPr marL="0" lvl="4" indent="1285875">
              <a:spcBef>
                <a:spcPts val="1200"/>
              </a:spcBef>
              <a:buSzTx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Justificatif de la recherche</a:t>
            </a:r>
          </a:p>
          <a:p>
            <a:pPr marL="0" lvl="4" indent="1285875">
              <a:spcBef>
                <a:spcPts val="1200"/>
              </a:spcBef>
              <a:buSzTx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Objectifs</a:t>
            </a:r>
          </a:p>
          <a:p>
            <a:pPr marL="0" lvl="4" indent="1285875">
              <a:spcBef>
                <a:spcPts val="1200"/>
              </a:spcBef>
              <a:buSzTx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Critères de jugement</a:t>
            </a:r>
          </a:p>
          <a:p>
            <a:pPr marL="0" lvl="4" indent="1285875">
              <a:spcBef>
                <a:spcPts val="1200"/>
              </a:spcBef>
              <a:buSzTx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Critères d’inclusion et de non-inclusion</a:t>
            </a:r>
          </a:p>
          <a:p>
            <a:pPr marL="0" lvl="4" indent="1285875">
              <a:spcBef>
                <a:spcPts val="1200"/>
              </a:spcBef>
              <a:buSzTx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Calendrier de l’étude</a:t>
            </a:r>
          </a:p>
          <a:p>
            <a:pPr marL="623454" indent="-623454">
              <a:buBlip>
                <a:blip r:embed="rId2"/>
              </a:buBlip>
              <a:defRPr sz="6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Premiers résultats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Présentation de l’étude</a:t>
            </a:r>
          </a:p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calendrier de l’étude</a:t>
            </a:r>
          </a:p>
        </p:txBody>
      </p:sp>
      <p:pic>
        <p:nvPicPr>
          <p:cNvPr id="204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7186" y="4957478"/>
            <a:ext cx="13029626" cy="7098374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10263187" y="4731241"/>
            <a:ext cx="1785938" cy="7550849"/>
          </a:xfrm>
          <a:prstGeom prst="ellipse">
            <a:avLst/>
          </a:prstGeom>
          <a:ln w="63500">
            <a:solidFill>
              <a:srgbClr val="F10A1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0000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Présentation de l’étude</a:t>
            </a:r>
          </a:p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calendrier de l’étude</a:t>
            </a:r>
          </a:p>
        </p:txBody>
      </p:sp>
      <p:pic>
        <p:nvPicPr>
          <p:cNvPr id="208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7186" y="4957478"/>
            <a:ext cx="13029626" cy="7098374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12442031" y="4779196"/>
            <a:ext cx="1785938" cy="7454940"/>
          </a:xfrm>
          <a:prstGeom prst="ellipse">
            <a:avLst/>
          </a:prstGeom>
          <a:ln w="63500">
            <a:solidFill>
              <a:srgbClr val="EF091E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0000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14763750" y="4746268"/>
            <a:ext cx="1785938" cy="7520794"/>
          </a:xfrm>
          <a:prstGeom prst="ellipse">
            <a:avLst/>
          </a:prstGeom>
          <a:ln w="63500">
            <a:solidFill>
              <a:srgbClr val="EF0A1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0000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Présentation de l’étude</a:t>
            </a:r>
          </a:p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calendrier de l’étude</a:t>
            </a:r>
          </a:p>
        </p:txBody>
      </p:sp>
      <p:pic>
        <p:nvPicPr>
          <p:cNvPr id="213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7186" y="4957478"/>
            <a:ext cx="13029626" cy="7098374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17103328" y="4738524"/>
            <a:ext cx="1785938" cy="7536283"/>
          </a:xfrm>
          <a:prstGeom prst="ellipse">
            <a:avLst/>
          </a:prstGeom>
          <a:ln w="63500">
            <a:solidFill>
              <a:srgbClr val="ED0A1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0000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Présentation de l’étude</a:t>
            </a:r>
          </a:p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conseils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Trame (1)</a:t>
            </a:r>
          </a:p>
          <a:p>
            <a:pPr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Individualisés</a:t>
            </a:r>
          </a:p>
          <a:p>
            <a:pPr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prise en charge spécifique</a:t>
            </a:r>
          </a:p>
        </p:txBody>
      </p:sp>
      <p:sp>
        <p:nvSpPr>
          <p:cNvPr id="218" name="Shape 218"/>
          <p:cNvSpPr/>
          <p:nvPr/>
        </p:nvSpPr>
        <p:spPr>
          <a:xfrm>
            <a:off x="2044329" y="11635696"/>
            <a:ext cx="18913476" cy="1135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3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(1) Thierry MONTEMAYOR, Isabelle POIROT. </a:t>
            </a:r>
            <a:r>
              <a:rPr>
                <a:hlinkClick r:id="rId2"/>
              </a:rPr>
              <a:t>Insomnie du Sujet Âgé. État des lieux de la prise en charge</a:t>
            </a:r>
            <a:endParaRPr>
              <a:solidFill>
                <a:srgbClr val="808080"/>
              </a:solidFill>
            </a:endParaRPr>
          </a:p>
          <a:p>
            <a:pPr algn="l">
              <a:lnSpc>
                <a:spcPct val="120000"/>
              </a:lnSpc>
              <a:defRPr sz="3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Rev Geriatr 2017 ; 42 (1) : 43-55    </a:t>
            </a:r>
          </a:p>
        </p:txBody>
      </p:sp>
      <p:pic>
        <p:nvPicPr>
          <p:cNvPr id="21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01368" y="3935219"/>
            <a:ext cx="10048936" cy="66128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Premiers résultats</a:t>
            </a:r>
          </a:p>
          <a:p>
            <a:pPr>
              <a:defRPr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Description de la population</a:t>
            </a:r>
          </a:p>
        </p:txBody>
      </p:sp>
      <p:sp>
        <p:nvSpPr>
          <p:cNvPr id="222" name="Shape 2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Nombre de patient : 32</a:t>
            </a:r>
          </a:p>
          <a:p>
            <a:pPr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Age moyen : 76 ans (63-93)</a:t>
            </a:r>
          </a:p>
          <a:p>
            <a:pPr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Sex-ratio :</a:t>
            </a:r>
          </a:p>
        </p:txBody>
      </p:sp>
      <p:pic>
        <p:nvPicPr>
          <p:cNvPr id="223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72992" y="8015278"/>
            <a:ext cx="4641332" cy="4183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93075" y="9941412"/>
            <a:ext cx="2644936" cy="5186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Premiers résultats</a:t>
            </a:r>
          </a:p>
          <a:p>
            <a:pPr>
              <a:defRPr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Description de la population</a:t>
            </a:r>
          </a:p>
        </p:txBody>
      </p:sp>
      <p:pic>
        <p:nvPicPr>
          <p:cNvPr id="227" name="image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5457" y="3839344"/>
            <a:ext cx="4954877" cy="4290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60450" y="4992735"/>
            <a:ext cx="5724775" cy="1983835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558926" y="5638208"/>
            <a:ext cx="457247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21195" indent="-621195"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Mode de vie :</a:t>
            </a:r>
          </a:p>
        </p:txBody>
      </p:sp>
      <p:pic>
        <p:nvPicPr>
          <p:cNvPr id="230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70978" y="9889601"/>
            <a:ext cx="5842809" cy="1317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27691" y="8290111"/>
            <a:ext cx="4950365" cy="4516439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550567" y="10129230"/>
            <a:ext cx="781630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21195" indent="-621195"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Antécédents pertinents :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Premiers résultats</a:t>
            </a:r>
          </a:p>
          <a:p>
            <a:pPr>
              <a:defRPr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Description de la population</a:t>
            </a:r>
          </a:p>
        </p:txBody>
      </p:sp>
      <p:pic>
        <p:nvPicPr>
          <p:cNvPr id="235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9405" y="4359188"/>
            <a:ext cx="4728299" cy="3830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31979" y="5854361"/>
            <a:ext cx="4726916" cy="1011232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1586389" y="5854361"/>
            <a:ext cx="447625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21195" indent="-621195"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Traitements</a:t>
            </a: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 :</a:t>
            </a:r>
          </a:p>
        </p:txBody>
      </p:sp>
      <p:sp>
        <p:nvSpPr>
          <p:cNvPr id="238" name="Shape 238"/>
          <p:cNvSpPr/>
          <p:nvPr/>
        </p:nvSpPr>
        <p:spPr>
          <a:xfrm>
            <a:off x="1688234" y="8317822"/>
            <a:ext cx="12758921" cy="452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21195" indent="-621195" algn="l"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MMSE moyen : 27</a:t>
            </a:r>
          </a:p>
          <a:p>
            <a:pPr marL="621195" indent="-621195" algn="l"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marL="621195" indent="-621195" algn="l"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Autonomes</a:t>
            </a:r>
          </a:p>
          <a:p>
            <a:pPr marL="621195" indent="-621195" algn="l"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marL="621195" indent="-621195" algn="l"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Cornell moyen : 9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Premiers résultats</a:t>
            </a:r>
          </a:p>
          <a:p>
            <a:pPr>
              <a:defRPr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Description des troubles du sommeil</a:t>
            </a:r>
          </a:p>
        </p:txBody>
      </p:sp>
      <p:pic>
        <p:nvPicPr>
          <p:cNvPr id="241" name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37837" y="4094842"/>
            <a:ext cx="2095905" cy="2154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01983" y="4812751"/>
            <a:ext cx="3038988" cy="718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1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94220" y="6374269"/>
            <a:ext cx="2583140" cy="2066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01985" y="6970224"/>
            <a:ext cx="3038984" cy="718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815068" y="9314498"/>
            <a:ext cx="2473219" cy="1075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1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94220" y="8948056"/>
            <a:ext cx="2583140" cy="1808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2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566296" y="10988575"/>
            <a:ext cx="3038988" cy="2066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2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849897" y="11686836"/>
            <a:ext cx="3038987" cy="691804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/>
        </p:nvSpPr>
        <p:spPr>
          <a:xfrm>
            <a:off x="1320813" y="4622730"/>
            <a:ext cx="774416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21195" indent="-621195"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Régularité</a:t>
            </a: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t>des troubles :</a:t>
            </a:r>
          </a:p>
        </p:txBody>
      </p:sp>
      <p:sp>
        <p:nvSpPr>
          <p:cNvPr id="250" name="Shape 250"/>
          <p:cNvSpPr/>
          <p:nvPr/>
        </p:nvSpPr>
        <p:spPr>
          <a:xfrm>
            <a:off x="1228934" y="6900343"/>
            <a:ext cx="792792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21195" indent="-621195"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Périodicité des troubles :</a:t>
            </a:r>
          </a:p>
        </p:txBody>
      </p:sp>
      <p:sp>
        <p:nvSpPr>
          <p:cNvPr id="251" name="Shape 251"/>
          <p:cNvSpPr/>
          <p:nvPr/>
        </p:nvSpPr>
        <p:spPr>
          <a:xfrm>
            <a:off x="1253400" y="9152556"/>
            <a:ext cx="436163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21195" indent="-621195"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Ancienneté :</a:t>
            </a:r>
          </a:p>
        </p:txBody>
      </p:sp>
      <p:sp>
        <p:nvSpPr>
          <p:cNvPr id="252" name="Shape 252"/>
          <p:cNvSpPr/>
          <p:nvPr/>
        </p:nvSpPr>
        <p:spPr>
          <a:xfrm>
            <a:off x="1347940" y="11120987"/>
            <a:ext cx="701325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21195" indent="-621195" algn="l"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Facteur déclenchant :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Premiers résultats</a:t>
            </a:r>
          </a:p>
          <a:p>
            <a:pPr>
              <a:defRPr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analyse V0-V2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06516">
              <a:spcBef>
                <a:spcPts val="5000"/>
              </a:spcBef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T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endance statistique en faveur d’une diminution du score PSQI total avec une </a:t>
            </a:r>
            <a:r>
              <a:rPr b="1" u="sng">
                <a:latin typeface="Calibri"/>
                <a:ea typeface="Calibri"/>
                <a:cs typeface="Calibri"/>
                <a:sym typeface="Calibri"/>
              </a:rPr>
              <a:t>diminution statistiquement significative pour C1 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(p = 0,0037)</a:t>
            </a:r>
          </a:p>
          <a:p>
            <a:pPr defTabSz="706516">
              <a:spcBef>
                <a:spcPts val="5000"/>
              </a:spcBef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Tendance statistique en faveur d’une diminution du score de Cornell</a:t>
            </a:r>
          </a:p>
          <a:p>
            <a:pPr defTabSz="706516">
              <a:spcBef>
                <a:spcPts val="5000"/>
              </a:spcBef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Tendance statistique en faveur d’une augmentation du score de qualité de vie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COnclusion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Chronicité des troubles : bénéfice de l’administration de conseils?</a:t>
            </a:r>
          </a:p>
          <a:p>
            <a:pPr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Pluridisciplinarité</a:t>
            </a:r>
          </a:p>
          <a:p>
            <a:pPr>
              <a:buClr>
                <a:srgbClr val="BEBEBE"/>
              </a:buClr>
              <a:buSzPct val="12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Place de la prévention en HDJ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Présentation de l’étude</a:t>
            </a:r>
          </a:p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Justificatif de la recherche</a:t>
            </a:r>
          </a:p>
        </p:txBody>
      </p:sp>
      <p:sp>
        <p:nvSpPr>
          <p:cNvPr id="134" name="Shape 134"/>
          <p:cNvSpPr/>
          <p:nvPr/>
        </p:nvSpPr>
        <p:spPr>
          <a:xfrm>
            <a:off x="1352327" y="5158075"/>
            <a:ext cx="829110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46652" indent="-546652">
              <a:buClr>
                <a:srgbClr val="BEBEBE"/>
              </a:buClr>
              <a:buSzPct val="125000"/>
              <a:buChar char="•"/>
            </a:pPr>
            <a:r>
              <a:rPr sz="4400">
                <a:latin typeface="Trebuchet MS"/>
                <a:ea typeface="Trebuchet MS"/>
                <a:cs typeface="Trebuchet MS"/>
                <a:sym typeface="Trebuchet MS"/>
              </a:rPr>
              <a:t>Plainte fréquente (p : 20-40%</a:t>
            </a:r>
            <a:r>
              <a:t>)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3936711" y="3200599"/>
            <a:ext cx="754144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Merci de votre attention…</a:t>
            </a:r>
          </a:p>
        </p:txBody>
      </p:sp>
      <p:pic>
        <p:nvPicPr>
          <p:cNvPr id="261" name="image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0437" y="5786437"/>
            <a:ext cx="5425797" cy="5425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Présentation de l’étude</a:t>
            </a:r>
          </a:p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Justificatif de la recherche</a:t>
            </a:r>
          </a:p>
        </p:txBody>
      </p:sp>
      <p:sp>
        <p:nvSpPr>
          <p:cNvPr id="137" name="Shape 137"/>
          <p:cNvSpPr/>
          <p:nvPr/>
        </p:nvSpPr>
        <p:spPr>
          <a:xfrm>
            <a:off x="1352327" y="5158075"/>
            <a:ext cx="829110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46652" indent="-546652">
              <a:buClr>
                <a:srgbClr val="BEBEBE"/>
              </a:buClr>
              <a:buSzPct val="125000"/>
              <a:buChar char="•"/>
            </a:pPr>
            <a:r>
              <a:rPr sz="4400">
                <a:latin typeface="Trebuchet MS"/>
                <a:ea typeface="Trebuchet MS"/>
                <a:cs typeface="Trebuchet MS"/>
                <a:sym typeface="Trebuchet MS"/>
              </a:rPr>
              <a:t>Plainte fréquente (p : 20-40%</a:t>
            </a:r>
            <a:r>
              <a:t>)</a:t>
            </a:r>
          </a:p>
        </p:txBody>
      </p:sp>
      <p:sp>
        <p:nvSpPr>
          <p:cNvPr id="138" name="Shape 138"/>
          <p:cNvSpPr/>
          <p:nvPr/>
        </p:nvSpPr>
        <p:spPr>
          <a:xfrm>
            <a:off x="1347194" y="6521449"/>
            <a:ext cx="10136021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46652" indent="-546652" algn="l">
              <a:buClr>
                <a:srgbClr val="BEBEBE"/>
              </a:buClr>
              <a:buSzPct val="125000"/>
              <a:buChar char="•"/>
              <a:defRPr sz="4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Modification du sommeil</a:t>
            </a:r>
          </a:p>
          <a:p>
            <a:pPr marL="1689652" lvl="2" indent="-546652" algn="l">
              <a:buClr>
                <a:srgbClr val="BEBEBE"/>
              </a:buClr>
              <a:buSzPct val="125000"/>
              <a:buChar char="•"/>
              <a:defRPr sz="4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Physiologique</a:t>
            </a:r>
          </a:p>
          <a:p>
            <a:pPr marL="1689652" lvl="2" indent="-546652" algn="l">
              <a:buClr>
                <a:srgbClr val="BEBEBE"/>
              </a:buClr>
              <a:buSzPct val="125000"/>
              <a:buChar char="•"/>
              <a:defRPr sz="4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Changements environnementaux</a:t>
            </a:r>
          </a:p>
          <a:p>
            <a:pPr marL="1689652" lvl="2" indent="-546652" algn="l">
              <a:buClr>
                <a:srgbClr val="BEBEBE"/>
              </a:buClr>
              <a:buSzPct val="125000"/>
              <a:buChar char="•"/>
              <a:defRPr sz="4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Pathologies chroniques</a:t>
            </a:r>
          </a:p>
          <a:p>
            <a:pPr marL="1689652" lvl="2" indent="-546652" algn="l">
              <a:buClr>
                <a:srgbClr val="BEBEBE"/>
              </a:buClr>
              <a:buSzPct val="125000"/>
              <a:buChar char="•"/>
              <a:defRPr sz="4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Traitements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Présentation de l’étude</a:t>
            </a:r>
          </a:p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justificatif de la recherche</a:t>
            </a:r>
          </a:p>
        </p:txBody>
      </p:sp>
      <p:sp>
        <p:nvSpPr>
          <p:cNvPr id="141" name="Shape 141"/>
          <p:cNvSpPr/>
          <p:nvPr/>
        </p:nvSpPr>
        <p:spPr>
          <a:xfrm>
            <a:off x="2124273" y="5376862"/>
            <a:ext cx="7810538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21195" indent="-621195">
              <a:buClr>
                <a:srgbClr val="BEBEBE"/>
              </a:buClr>
              <a:buSzPct val="125000"/>
              <a:buChar char="•"/>
              <a:defRPr sz="4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Variabilité inter-individuelle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Présentation de l’étude</a:t>
            </a:r>
          </a:p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justificatif de la recherche</a:t>
            </a:r>
          </a:p>
        </p:txBody>
      </p:sp>
      <p:sp>
        <p:nvSpPr>
          <p:cNvPr id="144" name="Shape 144"/>
          <p:cNvSpPr/>
          <p:nvPr/>
        </p:nvSpPr>
        <p:spPr>
          <a:xfrm>
            <a:off x="2124273" y="5376862"/>
            <a:ext cx="7810538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21195" indent="-621195">
              <a:buClr>
                <a:srgbClr val="BEBEBE"/>
              </a:buClr>
              <a:buSzPct val="125000"/>
              <a:buChar char="•"/>
              <a:defRPr sz="4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Variabilité inter-individuelle</a:t>
            </a:r>
          </a:p>
        </p:txBody>
      </p:sp>
      <p:sp>
        <p:nvSpPr>
          <p:cNvPr id="145" name="Shape 145"/>
          <p:cNvSpPr/>
          <p:nvPr/>
        </p:nvSpPr>
        <p:spPr>
          <a:xfrm>
            <a:off x="2156342" y="7535931"/>
            <a:ext cx="350543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546652" indent="-546652">
              <a:buClr>
                <a:srgbClr val="BEBEBE"/>
              </a:buClr>
              <a:buSzPct val="125000"/>
              <a:buChar char="•"/>
              <a:defRPr sz="4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Complexité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Présentation de l’étude</a:t>
            </a:r>
          </a:p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justificatif de la recherche</a:t>
            </a:r>
          </a:p>
        </p:txBody>
      </p:sp>
      <p:sp>
        <p:nvSpPr>
          <p:cNvPr id="148" name="Shape 148"/>
          <p:cNvSpPr/>
          <p:nvPr/>
        </p:nvSpPr>
        <p:spPr>
          <a:xfrm>
            <a:off x="2124273" y="5376862"/>
            <a:ext cx="7810538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21195" indent="-621195">
              <a:buClr>
                <a:srgbClr val="BEBEBE"/>
              </a:buClr>
              <a:buSzPct val="125000"/>
              <a:buChar char="•"/>
              <a:defRPr sz="4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Variabilité inter-individuelle</a:t>
            </a:r>
          </a:p>
        </p:txBody>
      </p:sp>
      <p:sp>
        <p:nvSpPr>
          <p:cNvPr id="149" name="Shape 149"/>
          <p:cNvSpPr/>
          <p:nvPr/>
        </p:nvSpPr>
        <p:spPr>
          <a:xfrm>
            <a:off x="2156342" y="7535931"/>
            <a:ext cx="350543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546652" indent="-546652">
              <a:buClr>
                <a:srgbClr val="BEBEBE"/>
              </a:buClr>
              <a:buSzPct val="125000"/>
              <a:buChar char="•"/>
              <a:defRPr sz="4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Complexité</a:t>
            </a:r>
          </a:p>
        </p:txBody>
      </p:sp>
      <p:sp>
        <p:nvSpPr>
          <p:cNvPr id="150" name="Shape 150"/>
          <p:cNvSpPr/>
          <p:nvPr/>
        </p:nvSpPr>
        <p:spPr>
          <a:xfrm>
            <a:off x="2152904" y="9695001"/>
            <a:ext cx="14181566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546652" indent="-546652">
              <a:buClr>
                <a:srgbClr val="BEBEBE"/>
              </a:buClr>
              <a:buSzPct val="125000"/>
              <a:buChar char="•"/>
              <a:defRPr sz="4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Rôle majeur sur la santé et sur le bien être (1),(2),(3)</a:t>
            </a:r>
          </a:p>
        </p:txBody>
      </p:sp>
      <p:sp>
        <p:nvSpPr>
          <p:cNvPr id="151" name="Shape 151"/>
          <p:cNvSpPr/>
          <p:nvPr/>
        </p:nvSpPr>
        <p:spPr>
          <a:xfrm>
            <a:off x="2697332" y="11067781"/>
            <a:ext cx="18071010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1828800">
              <a:defRPr sz="2400">
                <a:solidFill>
                  <a:srgbClr val="103B3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(1) Janiciene Silva et al. Impact of insomnia on self-perceived health in the elderly. Arq. Neuropsiquiatr 2017 : 75 (5); 277-281</a:t>
            </a:r>
          </a:p>
          <a:p>
            <a:pPr algn="l" defTabSz="1828800">
              <a:defRPr sz="2400">
                <a:solidFill>
                  <a:srgbClr val="103B3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(2) Mc Curry SM, Logsdon RG, Teri L, Vitiello MV. Sleep disturbances in caregivers of persons with dementia : contributions factors </a:t>
            </a:r>
          </a:p>
          <a:p>
            <a:pPr algn="l" defTabSz="1828800">
              <a:defRPr sz="2400">
                <a:solidFill>
                  <a:srgbClr val="103B3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and treatment implications. Sleep Med Rev 2007; 11 (2): I43-53.</a:t>
            </a:r>
          </a:p>
          <a:p>
            <a:pPr algn="l" defTabSz="1828800">
              <a:defRPr sz="2400">
                <a:solidFill>
                  <a:srgbClr val="103B3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(3) Thomas P, Hazif-Thomas C., Pareault M., Vieban F., Clément JP. Troubles du sommeil chez les aidants à domicile de </a:t>
            </a:r>
          </a:p>
          <a:p>
            <a:pPr algn="l" defTabSz="1828800">
              <a:defRPr sz="2400">
                <a:solidFill>
                  <a:srgbClr val="103B3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patients atteints de démence. </a:t>
            </a:r>
            <a:r>
              <a:rPr u="sng">
                <a:hlinkClick r:id="rId2"/>
              </a:rPr>
              <a:t>https://doi.org/10.1016/j.encep.2009.06.010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Présentation de l’étude</a:t>
            </a:r>
          </a:p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justificatif de la recherche</a:t>
            </a:r>
          </a:p>
        </p:txBody>
      </p:sp>
      <p:sp>
        <p:nvSpPr>
          <p:cNvPr id="154" name="Shape 154"/>
          <p:cNvSpPr/>
          <p:nvPr/>
        </p:nvSpPr>
        <p:spPr>
          <a:xfrm>
            <a:off x="2235401" y="3951485"/>
            <a:ext cx="10909413" cy="5813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21804" indent="-521804" algn="l" defTabSz="478293">
              <a:spcBef>
                <a:spcPts val="3200"/>
              </a:spcBef>
              <a:buClr>
                <a:srgbClr val="BEBEBE"/>
              </a:buClr>
              <a:buSzPct val="125000"/>
              <a:buChar char="•"/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Correlation</a:t>
            </a:r>
          </a:p>
          <a:p>
            <a:pPr marL="1664804" lvl="2" indent="-521804" algn="l" defTabSz="478293">
              <a:spcBef>
                <a:spcPts val="3200"/>
              </a:spcBef>
              <a:buClr>
                <a:srgbClr val="BEBEBE"/>
              </a:buClr>
              <a:buSzPct val="125000"/>
              <a:buChar char="•"/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Troubles de la vigilance</a:t>
            </a:r>
          </a:p>
          <a:p>
            <a:pPr marL="1664804" lvl="2" indent="-521804" algn="l" defTabSz="478293">
              <a:spcBef>
                <a:spcPts val="3200"/>
              </a:spcBef>
              <a:buClr>
                <a:srgbClr val="BEBEBE"/>
              </a:buClr>
              <a:buSzPct val="125000"/>
              <a:buChar char="•"/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Trouble de l’humeur, stress</a:t>
            </a:r>
          </a:p>
          <a:p>
            <a:pPr marL="1664804" lvl="2" indent="-521804" algn="l" defTabSz="478293">
              <a:spcBef>
                <a:spcPts val="3200"/>
              </a:spcBef>
              <a:buClr>
                <a:srgbClr val="BEBEBE"/>
              </a:buClr>
              <a:buSzPct val="125000"/>
              <a:buChar char="•"/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Consommation de psychotropes</a:t>
            </a:r>
          </a:p>
          <a:p>
            <a:pPr marL="1664804" lvl="2" indent="-521804" algn="l" defTabSz="478293">
              <a:spcBef>
                <a:spcPts val="3200"/>
              </a:spcBef>
              <a:buClr>
                <a:srgbClr val="BEBEBE"/>
              </a:buClr>
              <a:buSzPct val="125000"/>
              <a:buChar char="•"/>
              <a:defRPr sz="4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Risque de chute</a:t>
            </a:r>
          </a:p>
          <a:p>
            <a:pPr marL="1664804" lvl="2" indent="-521804" algn="l" defTabSz="478293">
              <a:spcBef>
                <a:spcPts val="3200"/>
              </a:spcBef>
              <a:buClr>
                <a:srgbClr val="BEBEBE"/>
              </a:buClr>
              <a:buSzPct val="125000"/>
              <a:buChar char="•"/>
              <a:defRPr sz="4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Dégradation des fonctions cognitives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Présentation de l’étude</a:t>
            </a:r>
          </a:p>
          <a:p>
            <a:pPr>
              <a:defRPr sz="8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justificatif de la recherche</a:t>
            </a:r>
          </a:p>
        </p:txBody>
      </p:sp>
      <p:sp>
        <p:nvSpPr>
          <p:cNvPr id="157" name="Shape 157"/>
          <p:cNvSpPr/>
          <p:nvPr/>
        </p:nvSpPr>
        <p:spPr>
          <a:xfrm>
            <a:off x="2235401" y="3951485"/>
            <a:ext cx="10909413" cy="5813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21804" indent="-521804" algn="l" defTabSz="478293">
              <a:spcBef>
                <a:spcPts val="3200"/>
              </a:spcBef>
              <a:buClr>
                <a:srgbClr val="BEBEBE"/>
              </a:buClr>
              <a:buSzPct val="125000"/>
              <a:buChar char="•"/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Corrélation</a:t>
            </a:r>
          </a:p>
          <a:p>
            <a:pPr marL="1664804" lvl="2" indent="-521804" algn="l" defTabSz="478293">
              <a:spcBef>
                <a:spcPts val="3200"/>
              </a:spcBef>
              <a:buClr>
                <a:srgbClr val="BEBEBE"/>
              </a:buClr>
              <a:buSzPct val="125000"/>
              <a:buChar char="•"/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Troubles de la vigilance</a:t>
            </a:r>
          </a:p>
          <a:p>
            <a:pPr marL="1664804" lvl="2" indent="-521804" algn="l" defTabSz="478293">
              <a:spcBef>
                <a:spcPts val="3200"/>
              </a:spcBef>
              <a:buClr>
                <a:srgbClr val="BEBEBE"/>
              </a:buClr>
              <a:buSzPct val="125000"/>
              <a:buChar char="•"/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Trouble de l’humeur, stress</a:t>
            </a:r>
          </a:p>
          <a:p>
            <a:pPr marL="1664804" lvl="2" indent="-521804" algn="l" defTabSz="478293">
              <a:spcBef>
                <a:spcPts val="3200"/>
              </a:spcBef>
              <a:buClr>
                <a:srgbClr val="BEBEBE"/>
              </a:buClr>
              <a:buSzPct val="125000"/>
              <a:buChar char="•"/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Consommation de psychotropes</a:t>
            </a:r>
          </a:p>
          <a:p>
            <a:pPr marL="1664804" lvl="2" indent="-521804" algn="l" defTabSz="478293">
              <a:spcBef>
                <a:spcPts val="3200"/>
              </a:spcBef>
              <a:buClr>
                <a:srgbClr val="BEBEBE"/>
              </a:buClr>
              <a:buSzPct val="125000"/>
              <a:buChar char="•"/>
              <a:defRPr sz="4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Risque de chute</a:t>
            </a:r>
          </a:p>
          <a:p>
            <a:pPr marL="1664804" lvl="2" indent="-521804" algn="l" defTabSz="478293">
              <a:spcBef>
                <a:spcPts val="3200"/>
              </a:spcBef>
              <a:buClr>
                <a:srgbClr val="BEBEBE"/>
              </a:buClr>
              <a:buSzPct val="125000"/>
              <a:buChar char="•"/>
              <a:defRPr sz="4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Dégradation des fonctions cognitives</a:t>
            </a:r>
          </a:p>
        </p:txBody>
      </p:sp>
      <p:sp>
        <p:nvSpPr>
          <p:cNvPr id="158" name="Shape 158"/>
          <p:cNvSpPr/>
          <p:nvPr/>
        </p:nvSpPr>
        <p:spPr>
          <a:xfrm>
            <a:off x="2238823" y="10990957"/>
            <a:ext cx="12559737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546652" indent="-546652">
              <a:buClr>
                <a:srgbClr val="BEBEBE"/>
              </a:buClr>
              <a:buSzPct val="125000"/>
              <a:buChar char="•"/>
              <a:defRPr sz="4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Recommandations HAS : agenda du sommeil (1)</a:t>
            </a:r>
          </a:p>
        </p:txBody>
      </p:sp>
      <p:sp>
        <p:nvSpPr>
          <p:cNvPr id="159" name="Shape 159"/>
          <p:cNvSpPr/>
          <p:nvPr/>
        </p:nvSpPr>
        <p:spPr>
          <a:xfrm>
            <a:off x="293706" y="11972478"/>
            <a:ext cx="23796588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71487" indent="-471487" algn="l">
              <a:buSzPct val="100000"/>
              <a:buAutoNum type="arabicParenBoth"/>
              <a:defRPr sz="22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Recommandations pour la pratique Clinique. HAS et SFTG. Prise en charge du patient adulte se plaignant d’insomnie ne médecine générale. [En ligne]. Décembre 2006. Disponible sur : https://www.has-sante.fr/portail/upload/docs/application/pdf/rpc_sftg_insomnie_-_synthese_des_recommandations.pdf  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972</Words>
  <Application>Microsoft Office PowerPoint</Application>
  <PresentationFormat>Personnalisé</PresentationFormat>
  <Paragraphs>192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Calibri</vt:lpstr>
      <vt:lpstr>Gill Sans</vt:lpstr>
      <vt:lpstr>Gill Sans Light</vt:lpstr>
      <vt:lpstr>Gill Sans SemiBold</vt:lpstr>
      <vt:lpstr>Helvetica</vt:lpstr>
      <vt:lpstr>Helvetica Light</vt:lpstr>
      <vt:lpstr>Helvetica Neue</vt:lpstr>
      <vt:lpstr>Trebuchet MS</vt:lpstr>
      <vt:lpstr>New_Template3</vt:lpstr>
      <vt:lpstr>Evaluation du bénéfice de l’administration de conseils individualisés sur la qualité du sommeil chez les personnes âgées à domicile : étude CISPAD</vt:lpstr>
      <vt:lpstr>Sommaire</vt:lpstr>
      <vt:lpstr>Présentation de l’étude Justificatif de la recherche</vt:lpstr>
      <vt:lpstr>Présentation de l’étude Justificatif de la recherche</vt:lpstr>
      <vt:lpstr>Présentation de l’étude justificatif de la recherche</vt:lpstr>
      <vt:lpstr>Présentation de l’étude justificatif de la recherche</vt:lpstr>
      <vt:lpstr>Présentation de l’étude justificatif de la recherche</vt:lpstr>
      <vt:lpstr>Présentation de l’étude justificatif de la recherche</vt:lpstr>
      <vt:lpstr>Présentation de l’étude justificatif de la recherche</vt:lpstr>
      <vt:lpstr>Présentation de l’étude typologie</vt:lpstr>
      <vt:lpstr>Présentation de l’étude objectifs </vt:lpstr>
      <vt:lpstr>Présentation de l’étude Critère d’évaluation principal</vt:lpstr>
      <vt:lpstr>Présentation de l’étude Critère d’évaluation principal</vt:lpstr>
      <vt:lpstr>Présentation de l’étude Critère d’évaluation principal</vt:lpstr>
      <vt:lpstr>Présentation de l’étude Critères d’évaluation Secondaires</vt:lpstr>
      <vt:lpstr>Présentation de l’étude CritèreS D’inclusion/non-inclusion</vt:lpstr>
      <vt:lpstr>Présentation de l’étude Critères d’inclusion/non-inclusion</vt:lpstr>
      <vt:lpstr>Présentation de l’étude calendrier de l’étude</vt:lpstr>
      <vt:lpstr>Présentation de l’étude calendrier de l’étude</vt:lpstr>
      <vt:lpstr>Présentation de l’étude calendrier de l’étude</vt:lpstr>
      <vt:lpstr>Présentation de l’étude calendrier de l’étude</vt:lpstr>
      <vt:lpstr>Présentation de l’étude calendrier de l’étude</vt:lpstr>
      <vt:lpstr>Présentation de l’étude conseils</vt:lpstr>
      <vt:lpstr>Premiers résultats Description de la population</vt:lpstr>
      <vt:lpstr>Premiers résultats Description de la population</vt:lpstr>
      <vt:lpstr>Premiers résultats Description de la population</vt:lpstr>
      <vt:lpstr>Premiers résultats Description des troubles du sommeil</vt:lpstr>
      <vt:lpstr>Premiers résultats analyse V0-V2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du bénéfice de l’administration de conseils individualisés sur la qualité du sommeil chez les personnes âgées à domicile : étude CISPAD</dc:title>
  <dc:creator>Lekameleon .org</dc:creator>
  <cp:lastModifiedBy>Lekameleon .org</cp:lastModifiedBy>
  <cp:revision>2</cp:revision>
  <dcterms:modified xsi:type="dcterms:W3CDTF">2018-06-24T18:12:21Z</dcterms:modified>
</cp:coreProperties>
</file>