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6" r:id="rId2"/>
    <p:sldId id="277" r:id="rId3"/>
    <p:sldId id="285" r:id="rId4"/>
    <p:sldId id="292" r:id="rId5"/>
    <p:sldId id="286" r:id="rId6"/>
    <p:sldId id="294" r:id="rId7"/>
    <p:sldId id="293" r:id="rId8"/>
    <p:sldId id="282" r:id="rId9"/>
    <p:sldId id="283" r:id="rId10"/>
    <p:sldId id="287" r:id="rId11"/>
    <p:sldId id="284" r:id="rId12"/>
    <p:sldId id="299" r:id="rId13"/>
    <p:sldId id="290" r:id="rId14"/>
    <p:sldId id="295" r:id="rId15"/>
    <p:sldId id="296" r:id="rId16"/>
    <p:sldId id="297" r:id="rId17"/>
    <p:sldId id="303" r:id="rId18"/>
    <p:sldId id="304" r:id="rId19"/>
    <p:sldId id="288" r:id="rId20"/>
    <p:sldId id="291" r:id="rId21"/>
    <p:sldId id="274" r:id="rId22"/>
    <p:sldId id="311" r:id="rId23"/>
    <p:sldId id="310" r:id="rId24"/>
    <p:sldId id="308" r:id="rId25"/>
    <p:sldId id="309" r:id="rId26"/>
    <p:sldId id="312" r:id="rId27"/>
    <p:sldId id="307" r:id="rId28"/>
    <p:sldId id="305" r:id="rId29"/>
    <p:sldId id="298" r:id="rId30"/>
    <p:sldId id="306" r:id="rId31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24" autoAdjust="0"/>
  </p:normalViewPr>
  <p:slideViewPr>
    <p:cSldViewPr showGuides="1">
      <p:cViewPr>
        <p:scale>
          <a:sx n="102" d="100"/>
          <a:sy n="102" d="100"/>
        </p:scale>
        <p:origin x="-9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B382B-06A3-4D5E-8CAD-67430229F460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1A391-786B-44AC-9CC2-086C0A7AA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940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51FBF-C540-4A24-8099-B557C28DCA4B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6BC8A-26A2-4A06-A16F-30910C60C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40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169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4F83152-625E-4DB3-A490-91280E6C2963}" type="slidenum">
              <a:rPr lang="fr-FR" sz="1200" smtClean="0"/>
              <a:pPr/>
              <a:t>3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Times New Roman" charset="0"/>
            </a:endParaRPr>
          </a:p>
        </p:txBody>
      </p:sp>
      <p:sp>
        <p:nvSpPr>
          <p:cNvPr id="192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E984E69-1BCB-4036-8858-94C437D211A7}" type="slidenum">
              <a:rPr lang="fr-FR" sz="1200" smtClean="0">
                <a:solidFill>
                  <a:srgbClr val="000000"/>
                </a:solidFill>
              </a:rPr>
              <a:pPr/>
              <a:t>24</a:t>
            </a:fld>
            <a:endParaRPr lang="fr-FR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193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4A2CE63-01D8-49B3-9EAB-70BDD48ED71C}" type="slidenum">
              <a:rPr lang="fr-FR" sz="1200" smtClean="0"/>
              <a:pPr/>
              <a:t>25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197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B67173-7EAC-47AD-A8D6-FA7536DB8FD7}" type="slidenum">
              <a:rPr lang="fr-FR" sz="1200" smtClean="0"/>
              <a:pPr/>
              <a:t>30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169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4F83152-625E-4DB3-A490-91280E6C2963}" type="slidenum">
              <a:rPr lang="fr-FR" sz="1200" smtClean="0"/>
              <a:pPr/>
              <a:t>5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178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 eaLnBrk="1" hangingPunct="1"/>
            <a:fld id="{9FD5D6BD-B3B9-47FA-AD27-EDDF3C18B05B}" type="slidenum">
              <a:rPr lang="fr-FR" sz="1200" smtClean="0">
                <a:solidFill>
                  <a:srgbClr val="000000"/>
                </a:solidFill>
              </a:rPr>
              <a:pPr defTabSz="914400" eaLnBrk="1" hangingPunct="1"/>
              <a:t>6</a:t>
            </a:fld>
            <a:endParaRPr lang="fr-FR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182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4C9C8DE-2D62-4957-8912-A19B16B21A5D}" type="slidenum">
              <a:rPr lang="fr-FR" sz="1200" smtClean="0"/>
              <a:pPr/>
              <a:t>7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180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B872545-568B-4D71-B42D-C96D61E76461}" type="slidenum">
              <a:rPr lang="fr-FR" sz="1200" smtClean="0">
                <a:solidFill>
                  <a:prstClr val="black"/>
                </a:solidFill>
              </a:rPr>
              <a:pPr/>
              <a:t>8</a:t>
            </a:fld>
            <a:endParaRPr lang="fr-FR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196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7F3E4A8-F8F3-42D0-95B0-95BCB4607A14}" type="slidenum">
              <a:rPr lang="fr-FR" sz="1200" smtClean="0"/>
              <a:pPr/>
              <a:t>9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2007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BE7E32F-294D-4356-A6F7-2C87ED0E95BF}" type="slidenum">
              <a:rPr lang="fr-FR" sz="1200" smtClean="0"/>
              <a:pPr/>
              <a:t>13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185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F183E82-A437-43FD-92E0-85152A30CA96}" type="slidenum">
              <a:rPr lang="fr-FR" sz="1200" smtClean="0"/>
              <a:pPr/>
              <a:t>17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195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1350EA7-45AF-4FAC-ADEB-A54E31F010D4}" type="slidenum">
              <a:rPr lang="fr-FR" sz="1200" smtClean="0"/>
              <a:pPr/>
              <a:t>23</a:t>
            </a:fld>
            <a:endParaRPr lang="fr-F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67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3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40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14 • Masque Charte G cochi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40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27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0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2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15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07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71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82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40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4D5D-F166-4143-9CFD-012118E9C7D7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346D-2326-4154-9852-60A0AE9CF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75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cid:image005.gif@01CF738E.7314D890" TargetMode="External"/><Relationship Id="rId7" Type="http://schemas.openxmlformats.org/officeDocument/2006/relationships/image" Target="cid:image004.jpg@01CF738E.7314D890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cid:image008.gif@01CF738E.7314D890" TargetMode="External"/><Relationship Id="rId5" Type="http://schemas.openxmlformats.org/officeDocument/2006/relationships/image" Target="cid:image006.gif@01CF738E.7314D890" TargetMode="External"/><Relationship Id="rId10" Type="http://schemas.openxmlformats.org/officeDocument/2006/relationships/image" Target="../media/image15.gif"/><Relationship Id="rId4" Type="http://schemas.openxmlformats.org/officeDocument/2006/relationships/image" Target="../media/image12.gif"/><Relationship Id="rId9" Type="http://schemas.openxmlformats.org/officeDocument/2006/relationships/image" Target="cid:image007.gif@01CF738E.7314D89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3"/>
          <p:cNvSpPr txBox="1">
            <a:spLocks noChangeArrowheads="1"/>
          </p:cNvSpPr>
          <p:nvPr/>
        </p:nvSpPr>
        <p:spPr bwMode="auto">
          <a:xfrm>
            <a:off x="304800" y="2286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fr-FR" sz="1400" dirty="0" smtClean="0">
                <a:latin typeface="Arial" charset="0"/>
                <a:cs typeface="Arial" charset="0"/>
              </a:rPr>
              <a:t>Mai 2014</a:t>
            </a:r>
            <a:endParaRPr lang="fr-FR" sz="1400" dirty="0">
              <a:latin typeface="Arial" charset="0"/>
              <a:cs typeface="Arial" charset="0"/>
            </a:endParaRPr>
          </a:p>
        </p:txBody>
      </p:sp>
      <p:sp>
        <p:nvSpPr>
          <p:cNvPr id="5123" name="ZoneTexte 4"/>
          <p:cNvSpPr txBox="1">
            <a:spLocks noChangeArrowheads="1"/>
          </p:cNvSpPr>
          <p:nvPr/>
        </p:nvSpPr>
        <p:spPr bwMode="auto">
          <a:xfrm>
            <a:off x="3352800" y="2636912"/>
            <a:ext cx="5562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fr-FR" sz="2400" dirty="0" smtClean="0">
                <a:latin typeface="Arial" charset="0"/>
                <a:cs typeface="Arial" charset="0"/>
              </a:rPr>
              <a:t>Prise en charge ambulatoire </a:t>
            </a:r>
          </a:p>
          <a:p>
            <a:r>
              <a:rPr lang="fr-FR" sz="2400" dirty="0">
                <a:latin typeface="Arial" charset="0"/>
                <a:cs typeface="Arial" charset="0"/>
              </a:rPr>
              <a:t>d</a:t>
            </a:r>
            <a:r>
              <a:rPr lang="fr-FR" sz="2400" dirty="0" smtClean="0">
                <a:latin typeface="Arial" charset="0"/>
                <a:cs typeface="Arial" charset="0"/>
              </a:rPr>
              <a:t>e la Fragilité des Personnes âgées</a:t>
            </a:r>
          </a:p>
          <a:p>
            <a:endParaRPr lang="fr-FR" sz="2400" dirty="0">
              <a:latin typeface="Arial" charset="0"/>
              <a:cs typeface="Arial" charset="0"/>
            </a:endParaRPr>
          </a:p>
          <a:p>
            <a:r>
              <a:rPr lang="fr-FR" sz="2400" dirty="0" smtClean="0">
                <a:latin typeface="Arial" charset="0"/>
                <a:cs typeface="Arial" charset="0"/>
              </a:rPr>
              <a:t>Dr Marie-Laure </a:t>
            </a:r>
            <a:r>
              <a:rPr lang="fr-FR" sz="2400" dirty="0" err="1" smtClean="0">
                <a:latin typeface="Arial" charset="0"/>
                <a:cs typeface="Arial" charset="0"/>
              </a:rPr>
              <a:t>Seux</a:t>
            </a:r>
            <a:endParaRPr lang="fr-FR" sz="2400" dirty="0">
              <a:latin typeface="Arial" charset="0"/>
              <a:cs typeface="Arial" charset="0"/>
            </a:endParaRPr>
          </a:p>
        </p:txBody>
      </p:sp>
      <p:sp>
        <p:nvSpPr>
          <p:cNvPr id="5124" name="ZoneTexte 5"/>
          <p:cNvSpPr txBox="1">
            <a:spLocks noChangeArrowheads="1"/>
          </p:cNvSpPr>
          <p:nvPr/>
        </p:nvSpPr>
        <p:spPr bwMode="auto">
          <a:xfrm>
            <a:off x="107504" y="2204864"/>
            <a:ext cx="2322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34</a:t>
            </a:r>
            <a:r>
              <a:rPr lang="fr-FR" sz="2400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èmes</a:t>
            </a:r>
            <a:r>
              <a:rPr lang="fr-FR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Journées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Arial" charset="0"/>
                <a:cs typeface="Arial" charset="0"/>
              </a:rPr>
              <a:t>d</a:t>
            </a:r>
            <a:r>
              <a:rPr lang="fr-FR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es HDJ Gériatriques</a:t>
            </a:r>
            <a:endParaRPr lang="fr-FR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Description : http://www.apmnews.com/images/panelBar0-Lef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913" y="1598613"/>
            <a:ext cx="476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escription : http://www.apmnews.com/images/panelBar0-Right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913" y="1598613"/>
            <a:ext cx="476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escription : http://www.apmnews.com/images/btn_previous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913" y="1598613"/>
            <a:ext cx="1714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escription : http://www.apmnews.com/images/icon-printer2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913" y="1598613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scription : http://www.apmnews.com/images/email.gif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260648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Les recommandations de l’Académie Nationale de </a:t>
            </a:r>
            <a:r>
              <a:rPr lang="fr-FR" sz="2400" dirty="0" smtClean="0"/>
              <a:t>Médecine </a:t>
            </a:r>
          </a:p>
          <a:p>
            <a:pPr algn="ctr"/>
            <a:r>
              <a:rPr lang="fr-FR" sz="2400" dirty="0" smtClean="0"/>
              <a:t>Mai 2014</a:t>
            </a:r>
          </a:p>
          <a:p>
            <a:endParaRPr lang="fr-FR" sz="2400" dirty="0"/>
          </a:p>
          <a:p>
            <a:r>
              <a:rPr lang="fr-FR" sz="2400" dirty="0"/>
              <a:t>1. Inclure dans toutes les séances </a:t>
            </a:r>
            <a:r>
              <a:rPr lang="fr-FR" sz="2400" b="1" dirty="0"/>
              <a:t>d’éducation à la santé </a:t>
            </a:r>
            <a:r>
              <a:rPr lang="fr-FR" sz="2400" dirty="0"/>
              <a:t>destinées aux </a:t>
            </a:r>
            <a:r>
              <a:rPr lang="fr-FR" sz="2400" dirty="0" smtClean="0"/>
              <a:t>adultes </a:t>
            </a:r>
            <a:r>
              <a:rPr lang="fr-FR" sz="2400" b="1" dirty="0" smtClean="0"/>
              <a:t>d’âge </a:t>
            </a:r>
            <a:r>
              <a:rPr lang="fr-FR" sz="2400" b="1" dirty="0"/>
              <a:t>moyen une information </a:t>
            </a:r>
            <a:r>
              <a:rPr lang="fr-FR" sz="2400" dirty="0"/>
              <a:t>sur la possible prévention de la fragilité et </a:t>
            </a:r>
            <a:r>
              <a:rPr lang="fr-FR" sz="2400" dirty="0" smtClean="0"/>
              <a:t>des dépendances </a:t>
            </a:r>
            <a:r>
              <a:rPr lang="fr-FR" sz="2400" dirty="0"/>
              <a:t>liées à l’âge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endParaRPr lang="fr-FR" sz="2400" dirty="0"/>
          </a:p>
          <a:p>
            <a:r>
              <a:rPr lang="fr-FR" sz="2400" dirty="0"/>
              <a:t>2. Demander à l’Assurance Maladie d’intégrer dans la consultation gratuite </a:t>
            </a:r>
            <a:r>
              <a:rPr lang="fr-FR" sz="2400" dirty="0" smtClean="0"/>
              <a:t>à </a:t>
            </a:r>
            <a:r>
              <a:rPr lang="fr-FR" sz="2400" b="1" dirty="0" err="1" smtClean="0"/>
              <a:t>mi-vie</a:t>
            </a:r>
            <a:r>
              <a:rPr lang="fr-FR" sz="2400" dirty="0" smtClean="0"/>
              <a:t> </a:t>
            </a:r>
            <a:r>
              <a:rPr lang="fr-FR" sz="2400" dirty="0"/>
              <a:t>un protocole préétabli incluant une évaluation </a:t>
            </a:r>
            <a:r>
              <a:rPr lang="fr-FR" sz="2400" dirty="0" smtClean="0"/>
              <a:t>multidimensionnelle pour </a:t>
            </a:r>
            <a:r>
              <a:rPr lang="fr-FR" sz="2400" dirty="0"/>
              <a:t>réduire les «dépendances évitables</a:t>
            </a:r>
            <a:r>
              <a:rPr lang="fr-FR" sz="2400" dirty="0" smtClean="0"/>
              <a:t>».</a:t>
            </a:r>
            <a:br>
              <a:rPr lang="fr-FR" sz="2400" dirty="0" smtClean="0"/>
            </a:br>
            <a:endParaRPr lang="fr-FR" sz="2400" dirty="0"/>
          </a:p>
          <a:p>
            <a:r>
              <a:rPr lang="fr-FR" sz="2400" dirty="0"/>
              <a:t>3. Faciliter une recherche </a:t>
            </a:r>
            <a:r>
              <a:rPr lang="fr-FR" sz="2400" dirty="0" err="1"/>
              <a:t>translationnelle</a:t>
            </a:r>
            <a:r>
              <a:rPr lang="fr-FR" sz="2400" dirty="0"/>
              <a:t> pour mieux comprendre </a:t>
            </a:r>
            <a:r>
              <a:rPr lang="fr-FR" sz="2400" dirty="0" smtClean="0"/>
              <a:t>les mécanismes </a:t>
            </a:r>
            <a:r>
              <a:rPr lang="fr-FR" sz="2400" dirty="0"/>
              <a:t>intimes de la </a:t>
            </a:r>
            <a:r>
              <a:rPr lang="fr-FR" sz="2400" dirty="0" err="1"/>
              <a:t>sarcopénie</a:t>
            </a:r>
            <a:r>
              <a:rPr lang="fr-FR" sz="2400" dirty="0"/>
              <a:t> et de la fragilité afin de retarder </a:t>
            </a:r>
            <a:r>
              <a:rPr lang="fr-FR" sz="2400" dirty="0" smtClean="0"/>
              <a:t>les états </a:t>
            </a:r>
            <a:r>
              <a:rPr lang="fr-FR" sz="2400" dirty="0"/>
              <a:t>de dépendance et l’âge d’entrée en institution.</a:t>
            </a:r>
          </a:p>
        </p:txBody>
      </p:sp>
    </p:spTree>
    <p:extLst>
      <p:ext uri="{BB962C8B-B14F-4D97-AF65-F5344CB8AC3E}">
        <p14:creationId xmlns:p14="http://schemas.microsoft.com/office/powerpoint/2010/main" val="13111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Chez qui évaluer la fragilité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Chez toute personne âgée qui « prend un coup de vieux »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Chez des personnes âgées à risque important de complications….. comme les aidants de personne dépendante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Chez les personnes âgées devant subir un stress : bilan préopératoire ou </a:t>
            </a:r>
            <a:r>
              <a:rPr lang="fr-FR" dirty="0" err="1" smtClean="0"/>
              <a:t>préthérapeutique</a:t>
            </a:r>
            <a:r>
              <a:rPr lang="fr-FR" dirty="0" smtClean="0"/>
              <a:t> ou venant de subir un stress social (veuvage, déménagement,…)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Les personnes dépendantes ou en situation médicale instable du fait de leurs comorbidités relèvent d’une évaluation gériatrique standardisée mais pas d’un bilan  de fragilité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4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outils de repérage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Adaptés aux utilisateurs : professionnels de santé (pharmaciens, IDE, médecins, ..), aides au domicile, personnes âgées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Discriminants : Fragilité/Dépendance</a:t>
            </a:r>
          </a:p>
        </p:txBody>
      </p:sp>
    </p:spTree>
    <p:extLst>
      <p:ext uri="{BB962C8B-B14F-4D97-AF65-F5344CB8AC3E}">
        <p14:creationId xmlns:p14="http://schemas.microsoft.com/office/powerpoint/2010/main" val="36829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r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801688"/>
          </a:xfrm>
        </p:spPr>
        <p:txBody>
          <a:bodyPr/>
          <a:lstStyle/>
          <a:p>
            <a:r>
              <a:rPr lang="fr-FR" sz="3200" b="1" dirty="0" smtClean="0"/>
              <a:t>Plateforme Fragilité  : grille toulousaine</a:t>
            </a:r>
          </a:p>
        </p:txBody>
      </p:sp>
      <p:pic>
        <p:nvPicPr>
          <p:cNvPr id="1628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65" y="1124744"/>
            <a:ext cx="838560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10875" cy="71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3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01" y="116632"/>
            <a:ext cx="916011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71438"/>
            <a:ext cx="532447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4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8608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4283968" cy="551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7150"/>
            <a:ext cx="4860032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9134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-11194"/>
            <a:ext cx="6901519" cy="686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8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887" y="-963488"/>
            <a:ext cx="9656847" cy="7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6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en charge ambulatoire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07206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724128" y="177281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Repérer : </a:t>
            </a:r>
          </a:p>
          <a:p>
            <a:r>
              <a:rPr lang="fr-FR" sz="3200" dirty="0" smtClean="0"/>
              <a:t>qui et chez qui </a:t>
            </a:r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539607" y="3254623"/>
            <a:ext cx="3604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Evaluer : place de l’ambulatoire ?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04048" y="4797152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Agir : </a:t>
            </a:r>
          </a:p>
          <a:p>
            <a:pPr algn="ctr"/>
            <a:r>
              <a:rPr lang="fr-FR" sz="3200" dirty="0" smtClean="0"/>
              <a:t>Une obligation de moyens pour de meilleurs résultats ?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2772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Quand évaluer la fragilité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75594"/>
            <a:ext cx="8507288" cy="598240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Avant la décompensation…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……après, ce n’est plus de la fragilité mais de la dépendance et des comorbidités.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L’EGS est aussi nécessaire mais les outils peuvent être différents </a:t>
            </a:r>
            <a:r>
              <a:rPr lang="fr-FR" sz="2000" dirty="0" smtClean="0"/>
              <a:t>(seuil de sensibilité des critères)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6164163" cy="35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124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fragilité ou les fragilités : </a:t>
            </a:r>
            <a:br>
              <a:rPr lang="fr-FR" dirty="0" smtClean="0"/>
            </a:br>
            <a:r>
              <a:rPr lang="fr-FR" dirty="0" smtClean="0"/>
              <a:t>une évaluation multidisciplinaire……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1783357"/>
            <a:ext cx="8784976" cy="5074643"/>
          </a:xfrm>
        </p:spPr>
        <p:txBody>
          <a:bodyPr>
            <a:normAutofit/>
          </a:bodyPr>
          <a:lstStyle/>
          <a:p>
            <a:r>
              <a:rPr lang="fr-FR" dirty="0" smtClean="0"/>
              <a:t>Les déterminants de la fragilité : souvent multiples</a:t>
            </a:r>
          </a:p>
          <a:p>
            <a:r>
              <a:rPr lang="fr-FR" sz="2600" dirty="0" smtClean="0">
                <a:sym typeface="Wingdings"/>
              </a:rPr>
              <a:t></a:t>
            </a:r>
            <a:r>
              <a:rPr lang="fr-FR" sz="2600" dirty="0" smtClean="0"/>
              <a:t> </a:t>
            </a:r>
            <a:r>
              <a:rPr lang="fr-FR" sz="2600" dirty="0"/>
              <a:t>Fragilité médicale</a:t>
            </a:r>
          </a:p>
          <a:p>
            <a:r>
              <a:rPr lang="fr-FR" sz="2600" dirty="0">
                <a:sym typeface="Wingdings"/>
              </a:rPr>
              <a:t></a:t>
            </a:r>
            <a:r>
              <a:rPr lang="fr-FR" sz="2600" dirty="0"/>
              <a:t> Fragilité psycho-cognitive </a:t>
            </a:r>
          </a:p>
          <a:p>
            <a:r>
              <a:rPr lang="fr-FR" sz="2600" dirty="0" smtClean="0">
                <a:sym typeface="Wingdings"/>
              </a:rPr>
              <a:t> Fragilité sensorielle</a:t>
            </a:r>
            <a:endParaRPr lang="fr-FR" sz="2600" dirty="0"/>
          </a:p>
          <a:p>
            <a:r>
              <a:rPr lang="fr-FR" sz="2600" dirty="0" smtClean="0">
                <a:sym typeface="Wingdings"/>
              </a:rPr>
              <a:t></a:t>
            </a:r>
            <a:r>
              <a:rPr lang="fr-FR" sz="2600" dirty="0" smtClean="0"/>
              <a:t> </a:t>
            </a:r>
            <a:r>
              <a:rPr lang="fr-FR" sz="2600" dirty="0"/>
              <a:t>Fragilité nutritionnelle</a:t>
            </a:r>
          </a:p>
          <a:p>
            <a:r>
              <a:rPr lang="fr-FR" sz="2600" dirty="0" smtClean="0">
                <a:sym typeface="Wingdings"/>
              </a:rPr>
              <a:t> Continence, troubles sphinctériens</a:t>
            </a:r>
          </a:p>
          <a:p>
            <a:r>
              <a:rPr lang="fr-FR" sz="2600" dirty="0">
                <a:sym typeface="Wingdings"/>
              </a:rPr>
              <a:t></a:t>
            </a:r>
            <a:r>
              <a:rPr lang="fr-FR" sz="2600" dirty="0"/>
              <a:t> troubles de l’équilibre </a:t>
            </a:r>
            <a:r>
              <a:rPr lang="fr-FR" sz="2600" dirty="0" smtClean="0"/>
              <a:t>et de </a:t>
            </a:r>
            <a:r>
              <a:rPr lang="fr-FR" sz="2600" dirty="0"/>
              <a:t>la marche </a:t>
            </a:r>
            <a:r>
              <a:rPr lang="fr-FR" sz="2600" dirty="0" smtClean="0"/>
              <a:t>, chutes  </a:t>
            </a:r>
            <a:endParaRPr lang="fr-FR" sz="2600" dirty="0" smtClean="0">
              <a:sym typeface="Wingdings"/>
            </a:endParaRPr>
          </a:p>
          <a:p>
            <a:r>
              <a:rPr lang="fr-FR" sz="2600" dirty="0" smtClean="0">
                <a:sym typeface="Wingdings"/>
              </a:rPr>
              <a:t></a:t>
            </a:r>
            <a:r>
              <a:rPr lang="fr-FR" sz="2600" dirty="0" smtClean="0"/>
              <a:t> Fragilité fonctionnelle </a:t>
            </a:r>
          </a:p>
          <a:p>
            <a:r>
              <a:rPr lang="fr-FR" sz="2600" dirty="0" smtClean="0">
                <a:sym typeface="Wingdings"/>
              </a:rPr>
              <a:t></a:t>
            </a:r>
            <a:r>
              <a:rPr lang="fr-FR" sz="2600" dirty="0" smtClean="0"/>
              <a:t> Fragilité sociale  et financière		</a:t>
            </a:r>
          </a:p>
        </p:txBody>
      </p:sp>
    </p:spTree>
    <p:extLst>
      <p:ext uri="{BB962C8B-B14F-4D97-AF65-F5344CB8AC3E}">
        <p14:creationId xmlns:p14="http://schemas.microsoft.com/office/powerpoint/2010/main" val="834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La fragilité : comment agir ?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6336704"/>
          </a:xfrm>
        </p:spPr>
        <p:txBody>
          <a:bodyPr>
            <a:normAutofit/>
          </a:bodyPr>
          <a:lstStyle/>
          <a:p>
            <a:r>
              <a:rPr lang="fr-FR" dirty="0" smtClean="0"/>
              <a:t>Les prises en charge de la fragilité : multiples. </a:t>
            </a:r>
          </a:p>
          <a:p>
            <a:pPr lvl="1"/>
            <a:r>
              <a:rPr lang="fr-FR" dirty="0">
                <a:sym typeface="Wingdings"/>
              </a:rPr>
              <a:t>O</a:t>
            </a:r>
            <a:r>
              <a:rPr lang="fr-FR" dirty="0" smtClean="0">
                <a:sym typeface="Wingdings"/>
              </a:rPr>
              <a:t>ptimisation thérapeutique, observance</a:t>
            </a:r>
          </a:p>
          <a:p>
            <a:pPr lvl="1"/>
            <a:r>
              <a:rPr lang="fr-FR" dirty="0" smtClean="0">
                <a:sym typeface="Wingdings"/>
              </a:rPr>
              <a:t>Nutrition</a:t>
            </a:r>
          </a:p>
          <a:p>
            <a:pPr lvl="1"/>
            <a:r>
              <a:rPr lang="fr-FR" dirty="0" smtClean="0">
                <a:sym typeface="Wingdings"/>
              </a:rPr>
              <a:t>Activités physiques</a:t>
            </a:r>
          </a:p>
          <a:p>
            <a:pPr lvl="1"/>
            <a:r>
              <a:rPr lang="fr-FR" dirty="0" smtClean="0">
                <a:sym typeface="Wingdings"/>
              </a:rPr>
              <a:t>Activités psycho-socio-cognitives</a:t>
            </a:r>
            <a:br>
              <a:rPr lang="fr-FR" dirty="0" smtClean="0">
                <a:sym typeface="Wingdings"/>
              </a:rPr>
            </a:br>
            <a:endParaRPr lang="fr-FR" dirty="0" smtClean="0">
              <a:sym typeface="Wingdings"/>
            </a:endParaRPr>
          </a:p>
          <a:p>
            <a:r>
              <a:rPr lang="fr-FR" dirty="0" smtClean="0">
                <a:sym typeface="Wingdings"/>
              </a:rPr>
              <a:t>Intérêt des études en cours pour démontrer le bénéfice d’interventions multiples</a:t>
            </a:r>
            <a:br>
              <a:rPr lang="fr-FR" dirty="0" smtClean="0">
                <a:sym typeface="Wingdings"/>
              </a:rPr>
            </a:br>
            <a:endParaRPr lang="fr-FR" dirty="0" smtClean="0">
              <a:sym typeface="Wingdings"/>
            </a:endParaRPr>
          </a:p>
          <a:p>
            <a:pPr marL="0" indent="0">
              <a:buNone/>
            </a:pPr>
            <a:endParaRPr lang="fr-FR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11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81438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656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1714500"/>
            <a:ext cx="657225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6560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6429375"/>
            <a:ext cx="31337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16142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9"/>
          <p:cNvSpPr>
            <a:spLocks noChangeArrowheads="1"/>
          </p:cNvSpPr>
          <p:nvPr/>
        </p:nvSpPr>
        <p:spPr bwMode="auto">
          <a:xfrm>
            <a:off x="5796136" y="6575285"/>
            <a:ext cx="41402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International Journal of Epidemiology </a:t>
            </a:r>
            <a:r>
              <a:rPr lang="en-US" sz="1200" i="1" dirty="0" smtClean="0">
                <a:solidFill>
                  <a:srgbClr val="000000"/>
                </a:solidFill>
              </a:rPr>
              <a:t>2011;40:1382</a:t>
            </a:r>
            <a:endParaRPr lang="fr-FR" sz="1200" i="1" dirty="0">
              <a:solidFill>
                <a:srgbClr val="000000"/>
              </a:solidFill>
            </a:endParaRPr>
          </a:p>
        </p:txBody>
      </p:sp>
      <p:pic>
        <p:nvPicPr>
          <p:cNvPr id="15360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24" y="476672"/>
            <a:ext cx="533511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ZoneTexte 15"/>
          <p:cNvSpPr txBox="1">
            <a:spLocks noChangeArrowheads="1"/>
          </p:cNvSpPr>
          <p:nvPr/>
        </p:nvSpPr>
        <p:spPr bwMode="auto">
          <a:xfrm>
            <a:off x="6000750" y="5991374"/>
            <a:ext cx="1152525" cy="461962"/>
          </a:xfrm>
          <a:prstGeom prst="rect">
            <a:avLst/>
          </a:prstGeom>
          <a:noFill/>
          <a:ln w="38100">
            <a:solidFill>
              <a:srgbClr val="0000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fr-FR" b="1">
                <a:solidFill>
                  <a:srgbClr val="FF0000"/>
                </a:solidFill>
              </a:rPr>
              <a:t>- 35%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Domains</a:t>
            </a:r>
            <a:r>
              <a:rPr lang="fr-FR" sz="2800" dirty="0" smtClean="0"/>
              <a:t> of </a:t>
            </a:r>
            <a:r>
              <a:rPr lang="fr-FR" sz="2800" dirty="0" err="1" smtClean="0"/>
              <a:t>physical</a:t>
            </a:r>
            <a:r>
              <a:rPr lang="fr-FR" sz="2800" dirty="0" smtClean="0"/>
              <a:t> </a:t>
            </a:r>
            <a:r>
              <a:rPr lang="fr-FR" sz="2800" dirty="0" err="1" smtClean="0"/>
              <a:t>activity</a:t>
            </a:r>
            <a:r>
              <a:rPr lang="fr-FR" sz="2800" dirty="0" smtClean="0"/>
              <a:t> and all-cause </a:t>
            </a:r>
            <a:r>
              <a:rPr lang="fr-FR" sz="2800" dirty="0" err="1" smtClean="0"/>
              <a:t>mortality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649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78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5214938" y="6143625"/>
            <a:ext cx="2333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600" i="1" dirty="0"/>
              <a:t>Lancet 2008; 371: 725–35</a:t>
            </a:r>
            <a:endParaRPr lang="fr-FR" sz="1600" dirty="0"/>
          </a:p>
        </p:txBody>
      </p:sp>
      <p:pic>
        <p:nvPicPr>
          <p:cNvPr id="66457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643063"/>
            <a:ext cx="464343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32353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54630" name="Ellipse 7"/>
          <p:cNvSpPr>
            <a:spLocks noChangeArrowheads="1"/>
          </p:cNvSpPr>
          <p:nvPr/>
        </p:nvSpPr>
        <p:spPr bwMode="auto">
          <a:xfrm>
            <a:off x="3429000" y="5072063"/>
            <a:ext cx="1500188" cy="500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31" name="Ellipse 8"/>
          <p:cNvSpPr>
            <a:spLocks noChangeArrowheads="1"/>
          </p:cNvSpPr>
          <p:nvPr/>
        </p:nvSpPr>
        <p:spPr bwMode="auto">
          <a:xfrm>
            <a:off x="5000625" y="5072063"/>
            <a:ext cx="1500188" cy="500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32" name="Ellipse 9"/>
          <p:cNvSpPr>
            <a:spLocks noChangeArrowheads="1"/>
          </p:cNvSpPr>
          <p:nvPr/>
        </p:nvSpPr>
        <p:spPr bwMode="auto">
          <a:xfrm>
            <a:off x="6572250" y="5072063"/>
            <a:ext cx="1500188" cy="500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33" name="Rectangle 10"/>
          <p:cNvSpPr>
            <a:spLocks noChangeArrowheads="1"/>
          </p:cNvSpPr>
          <p:nvPr/>
        </p:nvSpPr>
        <p:spPr bwMode="auto">
          <a:xfrm>
            <a:off x="2428875" y="1214438"/>
            <a:ext cx="3272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89 trials including 97 984 people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6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La fragilité : comment agir ?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3398" y="764704"/>
            <a:ext cx="9130601" cy="6336704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>
                <a:sym typeface="Wingdings"/>
              </a:rPr>
              <a:t>Intérêt de déterminer non seulement les faiblesses mais aussi les forces et en particulier les compétences d’adaptation</a:t>
            </a:r>
            <a:br>
              <a:rPr lang="fr-FR" sz="2800" dirty="0" smtClean="0">
                <a:sym typeface="Wingdings"/>
              </a:rPr>
            </a:br>
            <a:endParaRPr lang="fr-FR" sz="2800" dirty="0" smtClean="0">
              <a:sym typeface="Wingdings"/>
            </a:endParaRPr>
          </a:p>
          <a:p>
            <a:r>
              <a:rPr lang="fr-FR" sz="2800" dirty="0" smtClean="0">
                <a:sym typeface="Wingdings"/>
              </a:rPr>
              <a:t>Changer les comportements requiert une motivation importante+++++</a:t>
            </a:r>
            <a:br>
              <a:rPr lang="fr-FR" sz="2800" dirty="0" smtClean="0">
                <a:sym typeface="Wingdings"/>
              </a:rPr>
            </a:br>
            <a:endParaRPr lang="fr-FR" sz="2800" dirty="0" smtClean="0">
              <a:sym typeface="Wingdings"/>
            </a:endParaRPr>
          </a:p>
          <a:p>
            <a:r>
              <a:rPr lang="fr-FR" sz="2800" dirty="0" smtClean="0">
                <a:sym typeface="Wingdings"/>
              </a:rPr>
              <a:t>Comment faire adhérer les personnes fragiles aux recommandations : </a:t>
            </a:r>
          </a:p>
          <a:p>
            <a:pPr lvl="1"/>
            <a:r>
              <a:rPr lang="fr-FR" dirty="0">
                <a:sym typeface="Wingdings"/>
              </a:rPr>
              <a:t>d</a:t>
            </a:r>
            <a:r>
              <a:rPr lang="fr-FR" dirty="0" smtClean="0">
                <a:sym typeface="Wingdings"/>
              </a:rPr>
              <a:t>iagnostic éducatif, propositions discutées avec la personne selon objectifs, nécessité d’un suivi ambulatoire (« coaching ») </a:t>
            </a:r>
          </a:p>
          <a:p>
            <a:pPr lvl="1"/>
            <a:r>
              <a:rPr lang="fr-FR" dirty="0" smtClean="0">
                <a:sym typeface="Wingdings"/>
              </a:rPr>
              <a:t>communication avec autres intervenants médicaux</a:t>
            </a:r>
            <a:br>
              <a:rPr lang="fr-FR" dirty="0" smtClean="0">
                <a:sym typeface="Wingdings"/>
              </a:rPr>
            </a:br>
            <a:endParaRPr lang="fr-FR" dirty="0" smtClean="0">
              <a:sym typeface="Wingdings"/>
            </a:endParaRPr>
          </a:p>
          <a:p>
            <a:pPr marL="0" indent="0">
              <a:buNone/>
            </a:pPr>
            <a:endParaRPr lang="fr-FR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6436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6375" y="1784350"/>
            <a:ext cx="6202363" cy="4597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152579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b="1" dirty="0" smtClean="0"/>
              <a:t>Activités Physiques Adaptées : </a:t>
            </a:r>
            <a:r>
              <a:rPr lang="fr-FR" sz="4000" b="1" dirty="0" err="1" smtClean="0"/>
              <a:t>yes</a:t>
            </a:r>
            <a:r>
              <a:rPr lang="fr-FR" sz="4000" b="1" dirty="0" smtClean="0"/>
              <a:t>, </a:t>
            </a:r>
            <a:r>
              <a:rPr lang="fr-FR" sz="4000" b="1" dirty="0" err="1" smtClean="0"/>
              <a:t>you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can</a:t>
            </a:r>
            <a:r>
              <a:rPr lang="fr-FR" sz="4000" b="1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1475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2178242" cy="1584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7949" y="188640"/>
            <a:ext cx="7734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err="1" smtClean="0">
                <a:latin typeface="Arial" pitchFamily="34" charset="0"/>
                <a:cs typeface="Arial" pitchFamily="34" charset="0"/>
              </a:rPr>
              <a:t>Mobilage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chacun sa solution de mobilité</a:t>
            </a:r>
            <a:endParaRPr lang="fr-FR" sz="2800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609" y="980728"/>
            <a:ext cx="2380591" cy="1584176"/>
          </a:xfrm>
          <a:prstGeom prst="rect">
            <a:avLst/>
          </a:prstGeom>
        </p:spPr>
      </p:pic>
      <p:pic>
        <p:nvPicPr>
          <p:cNvPr id="6" name="Espace réservé du contenu 3" descr="DSC_12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1052736"/>
            <a:ext cx="2339752" cy="223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1763688" cy="228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748" y="3573016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065" y="4221087"/>
            <a:ext cx="1631112" cy="201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0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gériatrie au XIXème siècle…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Jean Pierre Bouchon 1983</a:t>
            </a:r>
            <a:endParaRPr lang="fr-F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040560" cy="387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1403648" y="2636912"/>
            <a:ext cx="1440160" cy="100811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843808" y="1628800"/>
            <a:ext cx="3384376" cy="1296144"/>
          </a:xfrm>
          <a:prstGeom prst="straightConnector1">
            <a:avLst/>
          </a:prstGeom>
          <a:ln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261680" y="1457494"/>
            <a:ext cx="2410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FRAGILITE = 1 ± 2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156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re 1"/>
          <p:cNvSpPr>
            <a:spLocks noGrp="1"/>
          </p:cNvSpPr>
          <p:nvPr>
            <p:ph type="title"/>
          </p:nvPr>
        </p:nvSpPr>
        <p:spPr>
          <a:xfrm>
            <a:off x="0" y="73025"/>
            <a:ext cx="8229600" cy="777875"/>
          </a:xfrm>
        </p:spPr>
        <p:txBody>
          <a:bodyPr/>
          <a:lstStyle/>
          <a:p>
            <a:pPr eaLnBrk="1" hangingPunct="1"/>
            <a:r>
              <a:rPr lang="fr-FR" sz="3600" b="1" smtClean="0"/>
              <a:t>Personnes âgées: 3 catégories*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275" y="1052513"/>
            <a:ext cx="5041900" cy="1008062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900" b="1" dirty="0" smtClean="0"/>
              <a:t>Personnes âgées en bonne santé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fr-FR" sz="3000" dirty="0" smtClean="0"/>
              <a:t>50% des sujets &gt; 65 ans</a:t>
            </a:r>
          </a:p>
        </p:txBody>
      </p:sp>
      <p:sp>
        <p:nvSpPr>
          <p:cNvPr id="122884" name="Espace réservé du contenu 2"/>
          <p:cNvSpPr txBox="1">
            <a:spLocks/>
          </p:cNvSpPr>
          <p:nvPr/>
        </p:nvSpPr>
        <p:spPr bwMode="auto">
          <a:xfrm>
            <a:off x="3851275" y="3068638"/>
            <a:ext cx="5041900" cy="12969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ts val="413"/>
              </a:spcBef>
            </a:pPr>
            <a:r>
              <a:rPr lang="fr-FR" sz="2800" b="1">
                <a:solidFill>
                  <a:srgbClr val="000000"/>
                </a:solidFill>
                <a:latin typeface="Calibri" pitchFamily="34" charset="0"/>
              </a:rPr>
              <a:t>Personnes âgées  fragiles</a:t>
            </a:r>
          </a:p>
          <a:p>
            <a:pPr>
              <a:lnSpc>
                <a:spcPct val="80000"/>
              </a:lnSpc>
              <a:spcBef>
                <a:spcPts val="413"/>
              </a:spcBef>
              <a:buFont typeface="Arial" charset="0"/>
              <a:buChar char="•"/>
            </a:pPr>
            <a:r>
              <a:rPr lang="fr-FR" sz="2800">
                <a:solidFill>
                  <a:srgbClr val="000000"/>
                </a:solidFill>
                <a:latin typeface="Calibri" pitchFamily="34" charset="0"/>
              </a:rPr>
              <a:t>30% des sujets &gt; 65 ans pré-fragiles et 15% fragiles</a:t>
            </a:r>
          </a:p>
        </p:txBody>
      </p:sp>
      <p:sp>
        <p:nvSpPr>
          <p:cNvPr id="122885" name="Espace réservé du contenu 2"/>
          <p:cNvSpPr txBox="1">
            <a:spLocks/>
          </p:cNvSpPr>
          <p:nvPr/>
        </p:nvSpPr>
        <p:spPr bwMode="auto">
          <a:xfrm>
            <a:off x="3851275" y="5084763"/>
            <a:ext cx="5041900" cy="1152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ts val="413"/>
              </a:spcBef>
            </a:pPr>
            <a:r>
              <a:rPr lang="fr-FR" sz="2800" b="1">
                <a:solidFill>
                  <a:srgbClr val="000000"/>
                </a:solidFill>
                <a:latin typeface="Calibri" pitchFamily="34" charset="0"/>
              </a:rPr>
              <a:t>Personnes âgées  dépendantes</a:t>
            </a:r>
          </a:p>
          <a:p>
            <a:pPr>
              <a:lnSpc>
                <a:spcPct val="80000"/>
              </a:lnSpc>
              <a:spcBef>
                <a:spcPts val="413"/>
              </a:spcBef>
              <a:buFont typeface="Arial" charset="0"/>
              <a:buChar char="•"/>
            </a:pPr>
            <a:r>
              <a:rPr lang="fr-FR" sz="2800">
                <a:solidFill>
                  <a:srgbClr val="000000"/>
                </a:solidFill>
                <a:latin typeface="Calibri" pitchFamily="34" charset="0"/>
              </a:rPr>
              <a:t>5-10% des sujets &gt; 65 ans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fr-FR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fr-FR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fr-FR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fr-FR" sz="32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2886" name="Picture 4" descr="http://www.lesmanantsduroi.com/Images16/vieillissement-euro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1976329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à angle droit 7"/>
          <p:cNvSpPr/>
          <p:nvPr/>
        </p:nvSpPr>
        <p:spPr>
          <a:xfrm rot="16200000" flipV="1">
            <a:off x="1766888" y="544513"/>
            <a:ext cx="1223962" cy="26717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Flèche à angle droit 8"/>
          <p:cNvSpPr/>
          <p:nvPr/>
        </p:nvSpPr>
        <p:spPr>
          <a:xfrm rot="16200000" flipH="1" flipV="1">
            <a:off x="1761331" y="3996532"/>
            <a:ext cx="1235075" cy="26717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1763713" y="3429000"/>
            <a:ext cx="2000250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2890" name="ZoneTexte 10"/>
          <p:cNvSpPr txBox="1">
            <a:spLocks noChangeArrowheads="1"/>
          </p:cNvSpPr>
          <p:nvPr/>
        </p:nvSpPr>
        <p:spPr bwMode="auto">
          <a:xfrm>
            <a:off x="1547813" y="1412875"/>
            <a:ext cx="170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sz="1400" b="1" dirty="0">
                <a:solidFill>
                  <a:srgbClr val="FFFF00"/>
                </a:solidFill>
                <a:latin typeface="Calibri" pitchFamily="34" charset="0"/>
              </a:rPr>
              <a:t>Vieillissement réussi</a:t>
            </a:r>
          </a:p>
        </p:txBody>
      </p:sp>
      <p:sp>
        <p:nvSpPr>
          <p:cNvPr id="122891" name="ZoneTexte 11"/>
          <p:cNvSpPr txBox="1">
            <a:spLocks noChangeArrowheads="1"/>
          </p:cNvSpPr>
          <p:nvPr/>
        </p:nvSpPr>
        <p:spPr bwMode="auto">
          <a:xfrm>
            <a:off x="1763713" y="3573463"/>
            <a:ext cx="2225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sz="1400" b="1">
                <a:solidFill>
                  <a:srgbClr val="FFFF00"/>
                </a:solidFill>
                <a:latin typeface="Calibri" pitchFamily="34" charset="0"/>
              </a:rPr>
              <a:t>Vieillissement fragile</a:t>
            </a:r>
          </a:p>
        </p:txBody>
      </p:sp>
      <p:sp>
        <p:nvSpPr>
          <p:cNvPr id="122892" name="ZoneTexte 12"/>
          <p:cNvSpPr txBox="1">
            <a:spLocks noChangeArrowheads="1"/>
          </p:cNvSpPr>
          <p:nvPr/>
        </p:nvSpPr>
        <p:spPr bwMode="auto">
          <a:xfrm>
            <a:off x="1042988" y="5445125"/>
            <a:ext cx="2600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sz="1400" b="1">
                <a:solidFill>
                  <a:srgbClr val="FFFF00"/>
                </a:solidFill>
                <a:latin typeface="Calibri" pitchFamily="34" charset="0"/>
              </a:rPr>
              <a:t>Vieillissement avec dépendance</a:t>
            </a:r>
          </a:p>
        </p:txBody>
      </p:sp>
      <p:sp>
        <p:nvSpPr>
          <p:cNvPr id="122893" name="ZoneTexte 13"/>
          <p:cNvSpPr txBox="1">
            <a:spLocks noChangeArrowheads="1"/>
          </p:cNvSpPr>
          <p:nvPr/>
        </p:nvSpPr>
        <p:spPr bwMode="auto">
          <a:xfrm>
            <a:off x="250825" y="6396038"/>
            <a:ext cx="871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*Fried LP, Tangen CM, Walston J, et al. Cardiovascular Health Study Collaborative Research Group. Frailty in older adults: evidence for a phenotype. J Gerontol A Biol Sci Med Sci 2001; 56: 146-56.</a:t>
            </a:r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084888" y="2349500"/>
            <a:ext cx="0" cy="5032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443663" y="2349500"/>
            <a:ext cx="0" cy="5032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084888" y="4508500"/>
            <a:ext cx="0" cy="5048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6443663" y="4508500"/>
            <a:ext cx="0" cy="5048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300788" y="4652963"/>
            <a:ext cx="287337" cy="2889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6300788" y="4652963"/>
            <a:ext cx="287337" cy="2889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8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" y="1052512"/>
            <a:ext cx="914558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Rectangle 9"/>
          <p:cNvSpPr>
            <a:spLocks noChangeArrowheads="1"/>
          </p:cNvSpPr>
          <p:nvPr/>
        </p:nvSpPr>
        <p:spPr bwMode="auto">
          <a:xfrm>
            <a:off x="468313" y="188913"/>
            <a:ext cx="8208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2800" dirty="0">
                <a:solidFill>
                  <a:srgbClr val="1F497D"/>
                </a:solidFill>
                <a:latin typeface="Calibri" pitchFamily="34" charset="0"/>
              </a:rPr>
              <a:t>Fragilité </a:t>
            </a:r>
            <a:r>
              <a:rPr lang="fr-FR" sz="2800" dirty="0" smtClean="0">
                <a:solidFill>
                  <a:srgbClr val="1F497D"/>
                </a:solidFill>
                <a:latin typeface="Calibri" pitchFamily="34" charset="0"/>
              </a:rPr>
              <a:t>au XXIème siècle : </a:t>
            </a:r>
            <a:r>
              <a:rPr lang="fr-FR" sz="2800" dirty="0">
                <a:solidFill>
                  <a:srgbClr val="1F497D"/>
                </a:solidFill>
                <a:latin typeface="Calibri" pitchFamily="34" charset="0"/>
              </a:rPr>
              <a:t>perspectives </a:t>
            </a:r>
            <a:r>
              <a:rPr lang="fr-FR" sz="2800" dirty="0" smtClean="0">
                <a:solidFill>
                  <a:srgbClr val="1F497D"/>
                </a:solidFill>
                <a:latin typeface="Calibri" pitchFamily="34" charset="0"/>
              </a:rPr>
              <a:t>thérapeutiques</a:t>
            </a:r>
            <a:endParaRPr lang="fr-FR" sz="2800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741203" y="6453336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1F497D"/>
                </a:solidFill>
                <a:latin typeface="Calibri" pitchFamily="34" charset="0"/>
              </a:rPr>
              <a:t>(O </a:t>
            </a:r>
            <a:r>
              <a:rPr lang="fr-FR" i="1" dirty="0" err="1" smtClean="0">
                <a:solidFill>
                  <a:srgbClr val="1F497D"/>
                </a:solidFill>
                <a:latin typeface="Calibri" pitchFamily="34" charset="0"/>
              </a:rPr>
              <a:t>Hanon</a:t>
            </a:r>
            <a:r>
              <a:rPr lang="fr-FR" i="1" dirty="0" smtClean="0">
                <a:solidFill>
                  <a:srgbClr val="1F497D"/>
                </a:solidFill>
                <a:latin typeface="Calibri" pitchFamily="34" charset="0"/>
              </a:rPr>
              <a:t>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170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critères de fragilité de </a:t>
            </a:r>
            <a:r>
              <a:rPr lang="fr-FR" dirty="0" err="1" smtClean="0"/>
              <a:t>Fried</a:t>
            </a:r>
            <a:r>
              <a:rPr lang="fr-FR" dirty="0" smtClean="0"/>
              <a:t>…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721806"/>
              </p:ext>
            </p:extLst>
          </p:nvPr>
        </p:nvGraphicFramePr>
        <p:xfrm>
          <a:off x="251519" y="1412776"/>
          <a:ext cx="8712968" cy="5256584"/>
        </p:xfrm>
        <a:graphic>
          <a:graphicData uri="http://schemas.openxmlformats.org/drawingml/2006/table">
            <a:tbl>
              <a:tblPr/>
              <a:tblGrid>
                <a:gridCol w="4356484"/>
                <a:gridCol w="4356484"/>
              </a:tblGrid>
              <a:tr h="412281">
                <a:tc>
                  <a:txBody>
                    <a:bodyPr/>
                    <a:lstStyle/>
                    <a:p>
                      <a:pPr algn="l"/>
                      <a:r>
                        <a:rPr lang="fr-FR" sz="1700" dirty="0"/>
                        <a:t>A. </a:t>
                      </a:r>
                      <a:r>
                        <a:rPr lang="fr-FR" sz="1700" i="1" dirty="0" err="1"/>
                        <a:t>Characteristics</a:t>
                      </a:r>
                      <a:r>
                        <a:rPr lang="fr-FR" sz="1700" i="1" dirty="0"/>
                        <a:t> of </a:t>
                      </a:r>
                      <a:r>
                        <a:rPr lang="fr-FR" sz="1700" i="1" dirty="0" err="1"/>
                        <a:t>Frailty</a:t>
                      </a:r>
                      <a:endParaRPr lang="fr-FR" sz="1700" dirty="0"/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B. </a:t>
                      </a:r>
                      <a:r>
                        <a:rPr lang="en-US" sz="1700" i="1"/>
                        <a:t>Cardiovascular Health Study Measure</a:t>
                      </a:r>
                      <a:r>
                        <a:rPr lang="en-US" sz="1700" baseline="30000"/>
                        <a:t>*</a:t>
                      </a:r>
                      <a:endParaRPr lang="en-US" sz="1700"/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1492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Shrinking: Weight loss (unintentional) </a:t>
                      </a:r>
                      <a:r>
                        <a:rPr lang="en-US" sz="1700" dirty="0" err="1"/>
                        <a:t>Sarcopenia</a:t>
                      </a:r>
                      <a:r>
                        <a:rPr lang="en-US" sz="1700" dirty="0"/>
                        <a:t> (loss of muscle mass)</a:t>
                      </a:r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Baseline: &gt;10 lbs lost unintentionally in prior year</a:t>
                      </a:r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1492">
                <a:tc>
                  <a:txBody>
                    <a:bodyPr/>
                    <a:lstStyle/>
                    <a:p>
                      <a:pPr algn="l"/>
                      <a:r>
                        <a:rPr lang="fr-FR" sz="1700"/>
                        <a:t>Weakness</a:t>
                      </a:r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Grip strength: </a:t>
                      </a:r>
                      <a:r>
                        <a:rPr lang="en-US" sz="1700" b="1" dirty="0"/>
                        <a:t>lowest 20% </a:t>
                      </a:r>
                      <a:r>
                        <a:rPr lang="en-US" sz="1700" dirty="0"/>
                        <a:t>(by gender, body mass index)</a:t>
                      </a:r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281">
                <a:tc>
                  <a:txBody>
                    <a:bodyPr/>
                    <a:lstStyle/>
                    <a:p>
                      <a:pPr algn="l"/>
                      <a:r>
                        <a:rPr lang="fr-FR" sz="1700"/>
                        <a:t>Poor endurance; Exhaustion</a:t>
                      </a:r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/>
                        <a:t>“Exhaustion” (self-report)</a:t>
                      </a:r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1492">
                <a:tc>
                  <a:txBody>
                    <a:bodyPr/>
                    <a:lstStyle/>
                    <a:p>
                      <a:pPr algn="l"/>
                      <a:r>
                        <a:rPr lang="fr-FR" sz="1700" dirty="0" err="1"/>
                        <a:t>Slowness</a:t>
                      </a:r>
                      <a:endParaRPr lang="fr-FR" sz="1700" dirty="0"/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Walking time/15 feet: </a:t>
                      </a:r>
                      <a:r>
                        <a:rPr lang="en-US" sz="1700" b="1" dirty="0"/>
                        <a:t>slowest 20% </a:t>
                      </a:r>
                      <a:r>
                        <a:rPr lang="en-US" sz="1700" dirty="0"/>
                        <a:t>(by gender, height)</a:t>
                      </a:r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1492">
                <a:tc>
                  <a:txBody>
                    <a:bodyPr/>
                    <a:lstStyle/>
                    <a:p>
                      <a:pPr algn="l"/>
                      <a:r>
                        <a:rPr lang="fr-FR" sz="1700"/>
                        <a:t>Low activity</a:t>
                      </a:r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Kcals/week: </a:t>
                      </a:r>
                      <a:r>
                        <a:rPr lang="en-US" sz="1700" b="1" dirty="0"/>
                        <a:t>lowest 20% males</a:t>
                      </a:r>
                      <a:r>
                        <a:rPr lang="en-US" sz="1700" dirty="0"/>
                        <a:t>: &lt;383 Kcals/week females: &lt;270 Kcals/week</a:t>
                      </a:r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281">
                <a:tc>
                  <a:txBody>
                    <a:bodyPr/>
                    <a:lstStyle/>
                    <a:p>
                      <a:pPr algn="l"/>
                      <a:endParaRPr lang="fr-FR" sz="1700"/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/>
                        <a:t>C. </a:t>
                      </a:r>
                      <a:r>
                        <a:rPr lang="fr-FR" sz="1700" i="1"/>
                        <a:t>Presence of Frailty</a:t>
                      </a:r>
                      <a:endParaRPr lang="fr-FR" sz="1700"/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1492">
                <a:tc>
                  <a:txBody>
                    <a:bodyPr/>
                    <a:lstStyle/>
                    <a:p>
                      <a:pPr algn="l"/>
                      <a:endParaRPr lang="fr-FR" sz="1700"/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/>
                        <a:t>Positive for frailty phenotype: ≥3 criteria present</a:t>
                      </a:r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281">
                <a:tc>
                  <a:txBody>
                    <a:bodyPr/>
                    <a:lstStyle/>
                    <a:p>
                      <a:pPr algn="l"/>
                      <a:endParaRPr lang="fr-FR" sz="1700"/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dirty="0" err="1"/>
                        <a:t>Intermediate</a:t>
                      </a:r>
                      <a:r>
                        <a:rPr lang="fr-FR" sz="1700" dirty="0"/>
                        <a:t> or </a:t>
                      </a:r>
                      <a:r>
                        <a:rPr lang="fr-FR" sz="1700" dirty="0" err="1"/>
                        <a:t>prefrail</a:t>
                      </a:r>
                      <a:r>
                        <a:rPr lang="fr-FR" sz="1700" dirty="0"/>
                        <a:t>: 1 </a:t>
                      </a:r>
                    </a:p>
                  </a:txBody>
                  <a:tcPr marL="88744" marR="88744" marT="44372" marB="44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re 1"/>
          <p:cNvSpPr>
            <a:spLocks noGrp="1"/>
          </p:cNvSpPr>
          <p:nvPr>
            <p:ph type="title"/>
          </p:nvPr>
        </p:nvSpPr>
        <p:spPr>
          <a:xfrm>
            <a:off x="-1" y="73025"/>
            <a:ext cx="8964613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b="1" dirty="0" smtClean="0"/>
              <a:t>Adapter la prise en charge selon le phénotype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274" y="908720"/>
            <a:ext cx="5401245" cy="1296143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000" dirty="0" smtClean="0">
                <a:solidFill>
                  <a:schemeClr val="bg1"/>
                </a:solidFill>
              </a:rPr>
              <a:t>Prise en charge </a:t>
            </a:r>
            <a:r>
              <a:rPr lang="fr-FR" sz="3000" dirty="0" err="1" smtClean="0">
                <a:solidFill>
                  <a:schemeClr val="bg1"/>
                </a:solidFill>
              </a:rPr>
              <a:t>cf</a:t>
            </a:r>
            <a:r>
              <a:rPr lang="fr-FR" sz="3000" dirty="0" smtClean="0">
                <a:solidFill>
                  <a:schemeClr val="bg1"/>
                </a:solidFill>
              </a:rPr>
              <a:t> population générale, prévention </a:t>
            </a:r>
            <a:r>
              <a:rPr lang="fr-FR" sz="3000" dirty="0" err="1" smtClean="0">
                <a:solidFill>
                  <a:schemeClr val="bg1"/>
                </a:solidFill>
              </a:rPr>
              <a:t>morbi</a:t>
            </a:r>
            <a:r>
              <a:rPr lang="fr-FR" sz="3000" dirty="0" smtClean="0">
                <a:solidFill>
                  <a:schemeClr val="bg1"/>
                </a:solidFill>
              </a:rPr>
              <a:t>/mortalité</a:t>
            </a:r>
          </a:p>
        </p:txBody>
      </p:sp>
      <p:sp>
        <p:nvSpPr>
          <p:cNvPr id="122884" name="Espace réservé du contenu 2"/>
          <p:cNvSpPr txBox="1">
            <a:spLocks/>
          </p:cNvSpPr>
          <p:nvPr/>
        </p:nvSpPr>
        <p:spPr bwMode="auto">
          <a:xfrm>
            <a:off x="3851275" y="3068638"/>
            <a:ext cx="5041900" cy="14398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ts val="413"/>
              </a:spcBef>
            </a:pP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</a:rPr>
              <a:t>Prise en charge adaptée : prévention du risque de dépendance lié aux décompensations</a:t>
            </a:r>
            <a:endParaRPr lang="fr-FR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885" name="Espace réservé du contenu 2"/>
          <p:cNvSpPr txBox="1">
            <a:spLocks/>
          </p:cNvSpPr>
          <p:nvPr/>
        </p:nvSpPr>
        <p:spPr bwMode="auto">
          <a:xfrm>
            <a:off x="3851275" y="5084763"/>
            <a:ext cx="5041900" cy="12965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fr-FR" sz="2800" dirty="0" smtClean="0">
                <a:solidFill>
                  <a:srgbClr val="FFFF00"/>
                </a:solidFill>
                <a:latin typeface="Calibri" pitchFamily="34" charset="0"/>
              </a:rPr>
              <a:t>Prise en charge adaptée : prévention des complications de la dépendance</a:t>
            </a:r>
            <a:endParaRPr lang="fr-FR" sz="2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fr-FR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fr-FR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fr-FR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2886" name="Picture 4" descr="http://www.lesmanantsduroi.com/Images16/vieillissement-euro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1976329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à angle droit 7"/>
          <p:cNvSpPr/>
          <p:nvPr/>
        </p:nvSpPr>
        <p:spPr>
          <a:xfrm rot="16200000" flipV="1">
            <a:off x="1766888" y="544513"/>
            <a:ext cx="1223962" cy="26717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Flèche à angle droit 8"/>
          <p:cNvSpPr/>
          <p:nvPr/>
        </p:nvSpPr>
        <p:spPr>
          <a:xfrm rot="16200000" flipH="1" flipV="1">
            <a:off x="1761331" y="3996532"/>
            <a:ext cx="1235075" cy="26717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1763713" y="3429000"/>
            <a:ext cx="2000250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2890" name="ZoneTexte 10"/>
          <p:cNvSpPr txBox="1">
            <a:spLocks noChangeArrowheads="1"/>
          </p:cNvSpPr>
          <p:nvPr/>
        </p:nvSpPr>
        <p:spPr bwMode="auto">
          <a:xfrm>
            <a:off x="1547813" y="1412875"/>
            <a:ext cx="170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sz="1400" b="1" dirty="0">
                <a:solidFill>
                  <a:srgbClr val="FFFF00"/>
                </a:solidFill>
                <a:latin typeface="Calibri" pitchFamily="34" charset="0"/>
              </a:rPr>
              <a:t>Vieillissement réussi</a:t>
            </a:r>
          </a:p>
        </p:txBody>
      </p:sp>
      <p:sp>
        <p:nvSpPr>
          <p:cNvPr id="122891" name="ZoneTexte 11"/>
          <p:cNvSpPr txBox="1">
            <a:spLocks noChangeArrowheads="1"/>
          </p:cNvSpPr>
          <p:nvPr/>
        </p:nvSpPr>
        <p:spPr bwMode="auto">
          <a:xfrm>
            <a:off x="1763713" y="3573463"/>
            <a:ext cx="2225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sz="1400" b="1">
                <a:solidFill>
                  <a:srgbClr val="FFFF00"/>
                </a:solidFill>
                <a:latin typeface="Calibri" pitchFamily="34" charset="0"/>
              </a:rPr>
              <a:t>Vieillissement fragile</a:t>
            </a:r>
          </a:p>
        </p:txBody>
      </p:sp>
      <p:sp>
        <p:nvSpPr>
          <p:cNvPr id="122892" name="ZoneTexte 12"/>
          <p:cNvSpPr txBox="1">
            <a:spLocks noChangeArrowheads="1"/>
          </p:cNvSpPr>
          <p:nvPr/>
        </p:nvSpPr>
        <p:spPr bwMode="auto">
          <a:xfrm>
            <a:off x="1042988" y="5445125"/>
            <a:ext cx="2600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sz="1400" b="1">
                <a:solidFill>
                  <a:srgbClr val="FFFF00"/>
                </a:solidFill>
                <a:latin typeface="Calibri" pitchFamily="34" charset="0"/>
              </a:rPr>
              <a:t>Vieillissement avec dépendance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084888" y="2349500"/>
            <a:ext cx="0" cy="5032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443663" y="2349500"/>
            <a:ext cx="0" cy="5032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084888" y="4508500"/>
            <a:ext cx="0" cy="5048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6443663" y="4508500"/>
            <a:ext cx="0" cy="5048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300788" y="4652963"/>
            <a:ext cx="287337" cy="2889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6300788" y="4652963"/>
            <a:ext cx="287337" cy="2889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Fragilité - pronostic</a:t>
            </a:r>
          </a:p>
        </p:txBody>
      </p:sp>
      <p:pic>
        <p:nvPicPr>
          <p:cNvPr id="6758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0313"/>
            <a:ext cx="90725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4500563" y="6072188"/>
            <a:ext cx="3490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rgbClr val="000000"/>
                </a:solidFill>
              </a:rPr>
              <a:t>Lancet 2013; 381: 752–62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3141663" y="2571750"/>
            <a:ext cx="1143000" cy="4254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4357688" y="2565400"/>
            <a:ext cx="1071562" cy="4238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Ellipse 19"/>
          <p:cNvSpPr>
            <a:spLocks noChangeArrowheads="1"/>
          </p:cNvSpPr>
          <p:nvPr/>
        </p:nvSpPr>
        <p:spPr bwMode="auto">
          <a:xfrm>
            <a:off x="5445125" y="2565400"/>
            <a:ext cx="1071563" cy="431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Ellipse 20"/>
          <p:cNvSpPr>
            <a:spLocks noChangeArrowheads="1"/>
          </p:cNvSpPr>
          <p:nvPr/>
        </p:nvSpPr>
        <p:spPr bwMode="auto">
          <a:xfrm>
            <a:off x="6453188" y="2565400"/>
            <a:ext cx="1333500" cy="4238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22" name="Ellipse 21"/>
          <p:cNvSpPr>
            <a:spLocks noChangeArrowheads="1"/>
          </p:cNvSpPr>
          <p:nvPr/>
        </p:nvSpPr>
        <p:spPr bwMode="auto">
          <a:xfrm>
            <a:off x="7821613" y="2500313"/>
            <a:ext cx="1179512" cy="4968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2352675"/>
            <a:ext cx="85820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04813"/>
            <a:ext cx="61928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2" name="Rectangle 5"/>
          <p:cNvSpPr>
            <a:spLocks noChangeArrowheads="1"/>
          </p:cNvSpPr>
          <p:nvPr/>
        </p:nvSpPr>
        <p:spPr bwMode="auto">
          <a:xfrm>
            <a:off x="3924300" y="6519863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600" i="1"/>
              <a:t>Arch Intern Med. 2006;166:418-423</a:t>
            </a:r>
            <a:endParaRPr lang="fr-FR" sz="1600"/>
          </a:p>
        </p:txBody>
      </p:sp>
      <p:sp>
        <p:nvSpPr>
          <p:cNvPr id="135173" name="Ellipse 6"/>
          <p:cNvSpPr>
            <a:spLocks noChangeArrowheads="1"/>
          </p:cNvSpPr>
          <p:nvPr/>
        </p:nvSpPr>
        <p:spPr bwMode="auto">
          <a:xfrm>
            <a:off x="71438" y="4581525"/>
            <a:ext cx="755650" cy="2159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4" name="Ellipse 7"/>
          <p:cNvSpPr>
            <a:spLocks noChangeArrowheads="1"/>
          </p:cNvSpPr>
          <p:nvPr/>
        </p:nvSpPr>
        <p:spPr bwMode="auto">
          <a:xfrm>
            <a:off x="5724525" y="4581525"/>
            <a:ext cx="755650" cy="2159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5" name="Ellipse 8"/>
          <p:cNvSpPr>
            <a:spLocks noChangeArrowheads="1"/>
          </p:cNvSpPr>
          <p:nvPr/>
        </p:nvSpPr>
        <p:spPr bwMode="auto">
          <a:xfrm>
            <a:off x="107950" y="4365625"/>
            <a:ext cx="755650" cy="215900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6" name="Ellipse 9"/>
          <p:cNvSpPr>
            <a:spLocks noChangeArrowheads="1"/>
          </p:cNvSpPr>
          <p:nvPr/>
        </p:nvSpPr>
        <p:spPr bwMode="auto">
          <a:xfrm>
            <a:off x="3671888" y="4365625"/>
            <a:ext cx="755650" cy="215900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7" name="ZoneTexte 10"/>
          <p:cNvSpPr txBox="1">
            <a:spLocks noChangeArrowheads="1"/>
          </p:cNvSpPr>
          <p:nvPr/>
        </p:nvSpPr>
        <p:spPr bwMode="auto">
          <a:xfrm>
            <a:off x="1403350" y="5373688"/>
            <a:ext cx="2881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/>
              <a:t>Préfragile : 15% amélioration</a:t>
            </a:r>
          </a:p>
        </p:txBody>
      </p:sp>
      <p:sp>
        <p:nvSpPr>
          <p:cNvPr id="135178" name="ZoneTexte 11"/>
          <p:cNvSpPr txBox="1">
            <a:spLocks noChangeArrowheads="1"/>
          </p:cNvSpPr>
          <p:nvPr/>
        </p:nvSpPr>
        <p:spPr bwMode="auto">
          <a:xfrm>
            <a:off x="4572000" y="5407025"/>
            <a:ext cx="287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/>
              <a:t>Fragile : 25% amélioration</a:t>
            </a:r>
          </a:p>
        </p:txBody>
      </p:sp>
    </p:spTree>
    <p:extLst>
      <p:ext uri="{BB962C8B-B14F-4D97-AF65-F5344CB8AC3E}">
        <p14:creationId xmlns:p14="http://schemas.microsoft.com/office/powerpoint/2010/main" val="1215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42875"/>
            <a:ext cx="5357812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3123" name="Picture 7" descr="SF2G%20(logo)"/>
          <p:cNvPicPr>
            <a:picLocks noChangeAspect="1" noChangeArrowheads="1"/>
          </p:cNvPicPr>
          <p:nvPr/>
        </p:nvPicPr>
        <p:blipFill>
          <a:blip r:embed="rId4" cstate="email">
            <a:lum contras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513" y="404813"/>
            <a:ext cx="10922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Espace réservé du contenu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11480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La fragilité trouve sa pertinence clinique dans sa présentation d’allure </a:t>
            </a:r>
            <a:r>
              <a:rPr lang="fr-FR" sz="2400" b="1" dirty="0" smtClean="0"/>
              <a:t>asymptomatique</a:t>
            </a:r>
          </a:p>
          <a:p>
            <a:endParaRPr lang="fr-FR" sz="700" dirty="0" smtClean="0"/>
          </a:p>
          <a:p>
            <a:r>
              <a:rPr lang="fr-FR" sz="2400" dirty="0" smtClean="0"/>
              <a:t>Le diagnostic du syndrome de fragilité permet de révéler un </a:t>
            </a:r>
            <a:r>
              <a:rPr lang="fr-FR" sz="2400" b="1" dirty="0" smtClean="0"/>
              <a:t>risque qui n’est pas manifeste </a:t>
            </a:r>
            <a:r>
              <a:rPr lang="fr-FR" sz="2400" dirty="0" smtClean="0"/>
              <a:t>au regard du praticien ou du soignant non gériatre dans sa prise en charge usuelle.</a:t>
            </a:r>
          </a:p>
          <a:p>
            <a:pPr>
              <a:buFontTx/>
              <a:buNone/>
            </a:pPr>
            <a:endParaRPr lang="fr-FR" sz="700" dirty="0" smtClean="0"/>
          </a:p>
          <a:p>
            <a:r>
              <a:rPr lang="fr-FR" sz="2400" dirty="0" smtClean="0"/>
              <a:t>Il est proposé de ne considérer le syndrome de fragilité que chez les sujets &gt; 65 ans ne présentant pas d’altération des capacités fonctionnelles de base de la vie quotidienne (ADL) </a:t>
            </a:r>
          </a:p>
          <a:p>
            <a:pPr lvl="1"/>
            <a:r>
              <a:rPr lang="fr-FR" sz="2000" dirty="0" smtClean="0"/>
              <a:t>= à l’exclusion des PA dépendantes </a:t>
            </a:r>
          </a:p>
          <a:p>
            <a:pPr lvl="1"/>
            <a:r>
              <a:rPr lang="fr-FR" sz="2000" dirty="0" smtClean="0"/>
              <a:t>Discussion limite d’âge :</a:t>
            </a:r>
          </a:p>
        </p:txBody>
      </p:sp>
    </p:spTree>
    <p:extLst>
      <p:ext uri="{BB962C8B-B14F-4D97-AF65-F5344CB8AC3E}">
        <p14:creationId xmlns:p14="http://schemas.microsoft.com/office/powerpoint/2010/main" val="29790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re 1"/>
          <p:cNvSpPr>
            <a:spLocks noGrp="1"/>
          </p:cNvSpPr>
          <p:nvPr>
            <p:ph type="title"/>
          </p:nvPr>
        </p:nvSpPr>
        <p:spPr>
          <a:xfrm>
            <a:off x="615950" y="1250950"/>
            <a:ext cx="7772400" cy="593725"/>
          </a:xfrm>
        </p:spPr>
        <p:txBody>
          <a:bodyPr/>
          <a:lstStyle/>
          <a:p>
            <a:r>
              <a:rPr lang="fr-FR" sz="2800" b="1" dirty="0" smtClean="0"/>
              <a:t>Situations de détection de la fragilité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89138"/>
            <a:ext cx="9144000" cy="4392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dirty="0" smtClean="0"/>
              <a:t>Malheureusement, la fragilité d’une personne âgée n’est actuellement que rarement détectée en population générale. 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Son diagnostic se fait, le plus souvent, dans un contexte de</a:t>
            </a:r>
          </a:p>
          <a:p>
            <a:pPr>
              <a:buFontTx/>
              <a:buNone/>
              <a:defRPr/>
            </a:pPr>
            <a:r>
              <a:rPr lang="fr-FR" sz="2400" dirty="0" smtClean="0"/>
              <a:t>	stress (événement somatique ou psychologique aigu) ou prise en charge programmée. </a:t>
            </a:r>
          </a:p>
          <a:p>
            <a:pPr lvl="1">
              <a:buFontTx/>
              <a:buNone/>
              <a:defRPr/>
            </a:pPr>
            <a:endParaRPr lang="fr-FR" sz="2400" dirty="0" smtClean="0"/>
          </a:p>
          <a:p>
            <a:pPr marL="342900" lvl="1" indent="-342900">
              <a:buFontTx/>
              <a:buChar char="•"/>
              <a:defRPr/>
            </a:pPr>
            <a:r>
              <a:rPr lang="fr-FR" sz="2400" dirty="0" smtClean="0"/>
              <a:t>Le dépistage de la fragilité est donc important avant que les complications ne surviennent.</a:t>
            </a:r>
            <a:endParaRPr lang="fr-FR" sz="2000" dirty="0"/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080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76200"/>
            <a:ext cx="32416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4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694</Words>
  <Application>Microsoft Office PowerPoint</Application>
  <PresentationFormat>Affichage à l'écran (4:3)</PresentationFormat>
  <Paragraphs>139</Paragraphs>
  <Slides>30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Prise en charge ambulatoire</vt:lpstr>
      <vt:lpstr>Personnes âgées: 3 catégories*</vt:lpstr>
      <vt:lpstr>Les critères de fragilité de Fried…</vt:lpstr>
      <vt:lpstr>Adapter la prise en charge selon le phénotype</vt:lpstr>
      <vt:lpstr>Fragilité - pronostic</vt:lpstr>
      <vt:lpstr>Présentation PowerPoint</vt:lpstr>
      <vt:lpstr>Présentation PowerPoint</vt:lpstr>
      <vt:lpstr>Situations de détection de la fragilité</vt:lpstr>
      <vt:lpstr>Présentation PowerPoint</vt:lpstr>
      <vt:lpstr>Chez qui évaluer la fragilité ?</vt:lpstr>
      <vt:lpstr>Les outils de repérage</vt:lpstr>
      <vt:lpstr>Plateforme Fragilité  : grille toulousaine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Quand évaluer la fragilité ?</vt:lpstr>
      <vt:lpstr>La fragilité ou les fragilités :  une évaluation multidisciplinaire……</vt:lpstr>
      <vt:lpstr>La fragilité : comment agir ? </vt:lpstr>
      <vt:lpstr>Présentation PowerPoint</vt:lpstr>
      <vt:lpstr>Domains of physical activity and all-cause mortality</vt:lpstr>
      <vt:lpstr>Présentation PowerPoint</vt:lpstr>
      <vt:lpstr>La fragilité : comment agir ? </vt:lpstr>
      <vt:lpstr>Activités Physiques Adaptées : yes, you can !</vt:lpstr>
      <vt:lpstr>Présentation PowerPoint</vt:lpstr>
      <vt:lpstr>La gériatrie au XIXème siècle…</vt:lpstr>
      <vt:lpstr>Présentation PowerPoint</vt:lpstr>
    </vt:vector>
  </TitlesOfParts>
  <Company>GH09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Fragilités des personnes âgées :  une consultation spécialisée</dc:title>
  <dc:creator>SEUX Marie laure</dc:creator>
  <cp:lastModifiedBy>Lekameleon</cp:lastModifiedBy>
  <cp:revision>24</cp:revision>
  <cp:lastPrinted>2014-05-20T06:41:32Z</cp:lastPrinted>
  <dcterms:created xsi:type="dcterms:W3CDTF">2014-05-19T16:40:03Z</dcterms:created>
  <dcterms:modified xsi:type="dcterms:W3CDTF">2014-07-08T10:02:17Z</dcterms:modified>
</cp:coreProperties>
</file>