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handoutMasterIdLst>
    <p:handoutMasterId r:id="rId21"/>
  </p:handoutMasterIdLst>
  <p:sldIdLst>
    <p:sldId id="256" r:id="rId2"/>
    <p:sldId id="257" r:id="rId3"/>
    <p:sldId id="263" r:id="rId4"/>
    <p:sldId id="264" r:id="rId5"/>
    <p:sldId id="289" r:id="rId6"/>
    <p:sldId id="288" r:id="rId7"/>
    <p:sldId id="287" r:id="rId8"/>
    <p:sldId id="290" r:id="rId9"/>
    <p:sldId id="291" r:id="rId10"/>
    <p:sldId id="292" r:id="rId11"/>
    <p:sldId id="273" r:id="rId12"/>
    <p:sldId id="275" r:id="rId13"/>
    <p:sldId id="282" r:id="rId14"/>
    <p:sldId id="283" r:id="rId15"/>
    <p:sldId id="284" r:id="rId16"/>
    <p:sldId id="260" r:id="rId17"/>
    <p:sldId id="261" r:id="rId18"/>
    <p:sldId id="285" r:id="rId1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AB17EFC-8177-472B-9EC7-079809816887}">
          <p14:sldIdLst>
            <p14:sldId id="256"/>
            <p14:sldId id="257"/>
            <p14:sldId id="263"/>
            <p14:sldId id="264"/>
            <p14:sldId id="289"/>
            <p14:sldId id="288"/>
            <p14:sldId id="287"/>
            <p14:sldId id="290"/>
            <p14:sldId id="291"/>
            <p14:sldId id="292"/>
            <p14:sldId id="273"/>
            <p14:sldId id="275"/>
            <p14:sldId id="282"/>
            <p14:sldId id="283"/>
            <p14:sldId id="284"/>
            <p14:sldId id="260"/>
            <p14:sldId id="261"/>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F5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35" autoAdjust="0"/>
    <p:restoredTop sz="73235" autoAdjust="0"/>
  </p:normalViewPr>
  <p:slideViewPr>
    <p:cSldViewPr snapToGrid="0">
      <p:cViewPr varScale="1">
        <p:scale>
          <a:sx n="88" d="100"/>
          <a:sy n="88" d="100"/>
        </p:scale>
        <p:origin x="84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25203284986944E-3"/>
          <c:y val="0.13861892583120203"/>
          <c:w val="0.98161495934300258"/>
          <c:h val="0.67044347078098609"/>
        </c:manualLayout>
      </c:layout>
      <c:barChart>
        <c:barDir val="col"/>
        <c:grouping val="clustered"/>
        <c:varyColors val="0"/>
        <c:ser>
          <c:idx val="0"/>
          <c:order val="0"/>
          <c:tx>
            <c:strRef>
              <c:f>Feuil1!$B$1</c:f>
              <c:strCache>
                <c:ptCount val="1"/>
                <c:pt idx="0">
                  <c:v>Avant</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6 MWT</c:v>
                </c:pt>
                <c:pt idx="1">
                  <c:v>Ricci &amp; Gagnon</c:v>
                </c:pt>
                <c:pt idx="2">
                  <c:v>Force de préhension</c:v>
                </c:pt>
                <c:pt idx="3">
                  <c:v>MNA</c:v>
                </c:pt>
              </c:strCache>
            </c:strRef>
          </c:cat>
          <c:val>
            <c:numRef>
              <c:f>Feuil1!$B$2:$B$5</c:f>
              <c:numCache>
                <c:formatCode>General</c:formatCode>
                <c:ptCount val="4"/>
                <c:pt idx="0">
                  <c:v>40.700000000000003</c:v>
                </c:pt>
                <c:pt idx="1">
                  <c:v>18.7</c:v>
                </c:pt>
                <c:pt idx="2">
                  <c:v>33</c:v>
                </c:pt>
                <c:pt idx="3">
                  <c:v>26</c:v>
                </c:pt>
              </c:numCache>
            </c:numRef>
          </c:val>
          <c:extLst>
            <c:ext xmlns:c16="http://schemas.microsoft.com/office/drawing/2014/chart" uri="{C3380CC4-5D6E-409C-BE32-E72D297353CC}">
              <c16:uniqueId val="{00000000-8753-42B0-8870-DCF5F8A0ACBC}"/>
            </c:ext>
          </c:extLst>
        </c:ser>
        <c:ser>
          <c:idx val="1"/>
          <c:order val="1"/>
          <c:tx>
            <c:strRef>
              <c:f>Feuil1!$C$1</c:f>
              <c:strCache>
                <c:ptCount val="1"/>
                <c:pt idx="0">
                  <c:v>Après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6 MWT</c:v>
                </c:pt>
                <c:pt idx="1">
                  <c:v>Ricci &amp; Gagnon</c:v>
                </c:pt>
                <c:pt idx="2">
                  <c:v>Force de préhension</c:v>
                </c:pt>
                <c:pt idx="3">
                  <c:v>MNA</c:v>
                </c:pt>
              </c:strCache>
            </c:strRef>
          </c:cat>
          <c:val>
            <c:numRef>
              <c:f>Feuil1!$C$2:$C$5</c:f>
              <c:numCache>
                <c:formatCode>General</c:formatCode>
                <c:ptCount val="4"/>
                <c:pt idx="0">
                  <c:v>45.3</c:v>
                </c:pt>
                <c:pt idx="1">
                  <c:v>31</c:v>
                </c:pt>
                <c:pt idx="2">
                  <c:v>35.799999999999997</c:v>
                </c:pt>
                <c:pt idx="3">
                  <c:v>26</c:v>
                </c:pt>
              </c:numCache>
            </c:numRef>
          </c:val>
          <c:extLst>
            <c:ext xmlns:c16="http://schemas.microsoft.com/office/drawing/2014/chart" uri="{C3380CC4-5D6E-409C-BE32-E72D297353CC}">
              <c16:uniqueId val="{00000001-8753-42B0-8870-DCF5F8A0ACBC}"/>
            </c:ext>
          </c:extLst>
        </c:ser>
        <c:dLbls>
          <c:showLegendKey val="0"/>
          <c:showVal val="0"/>
          <c:showCatName val="0"/>
          <c:showSerName val="0"/>
          <c:showPercent val="0"/>
          <c:showBubbleSize val="0"/>
        </c:dLbls>
        <c:gapWidth val="100"/>
        <c:overlap val="-24"/>
        <c:axId val="1001725840"/>
        <c:axId val="1"/>
      </c:barChart>
      <c:catAx>
        <c:axId val="100172584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fr-F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crossAx val="1001725840"/>
        <c:crosses val="autoZero"/>
        <c:crossBetween val="between"/>
        <c:majorUnit val="10"/>
      </c:valAx>
      <c:spPr>
        <a:noFill/>
        <a:ln>
          <a:noFill/>
        </a:ln>
        <a:effectLst/>
      </c:spPr>
    </c:plotArea>
    <c:legend>
      <c:legendPos val="b"/>
      <c:layout>
        <c:manualLayout>
          <c:xMode val="edge"/>
          <c:yMode val="edge"/>
          <c:x val="0.34134542132270373"/>
          <c:y val="0.16838057438928922"/>
          <c:w val="0.3506643521356711"/>
          <c:h val="7.851682151216930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28957748118823E-2"/>
          <c:y val="0.19118534073641863"/>
          <c:w val="0.92999839899864645"/>
          <c:h val="0.61255179870653043"/>
        </c:manualLayout>
      </c:layout>
      <c:barChart>
        <c:barDir val="col"/>
        <c:grouping val="clustered"/>
        <c:varyColors val="0"/>
        <c:ser>
          <c:idx val="0"/>
          <c:order val="0"/>
          <c:tx>
            <c:strRef>
              <c:f>Feuil1!$B$1</c:f>
              <c:strCache>
                <c:ptCount val="1"/>
                <c:pt idx="0">
                  <c:v>Avant</c:v>
                </c:pt>
              </c:strCache>
            </c:strRef>
          </c:tx>
          <c:spPr>
            <a:solidFill>
              <a:srgbClr val="333F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GDS (/15)</c:v>
                </c:pt>
              </c:strCache>
            </c:strRef>
          </c:cat>
          <c:val>
            <c:numRef>
              <c:f>Feuil1!$B$2</c:f>
              <c:numCache>
                <c:formatCode>General</c:formatCode>
                <c:ptCount val="1"/>
                <c:pt idx="0">
                  <c:v>4.3</c:v>
                </c:pt>
              </c:numCache>
            </c:numRef>
          </c:val>
          <c:extLst>
            <c:ext xmlns:c16="http://schemas.microsoft.com/office/drawing/2014/chart" uri="{C3380CC4-5D6E-409C-BE32-E72D297353CC}">
              <c16:uniqueId val="{00000000-49CB-485F-8DF0-73A56A5FEF18}"/>
            </c:ext>
          </c:extLst>
        </c:ser>
        <c:ser>
          <c:idx val="1"/>
          <c:order val="1"/>
          <c:tx>
            <c:strRef>
              <c:f>Feuil1!$C$1</c:f>
              <c:strCache>
                <c:ptCount val="1"/>
                <c:pt idx="0">
                  <c:v>Après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GDS (/15)</c:v>
                </c:pt>
              </c:strCache>
            </c:strRef>
          </c:cat>
          <c:val>
            <c:numRef>
              <c:f>Feuil1!$C$2</c:f>
              <c:numCache>
                <c:formatCode>General</c:formatCode>
                <c:ptCount val="1"/>
                <c:pt idx="0">
                  <c:v>2</c:v>
                </c:pt>
              </c:numCache>
            </c:numRef>
          </c:val>
          <c:extLst>
            <c:ext xmlns:c16="http://schemas.microsoft.com/office/drawing/2014/chart" uri="{C3380CC4-5D6E-409C-BE32-E72D297353CC}">
              <c16:uniqueId val="{00000001-49CB-485F-8DF0-73A56A5FEF18}"/>
            </c:ext>
          </c:extLst>
        </c:ser>
        <c:dLbls>
          <c:showLegendKey val="0"/>
          <c:showVal val="0"/>
          <c:showCatName val="0"/>
          <c:showSerName val="0"/>
          <c:showPercent val="0"/>
          <c:showBubbleSize val="0"/>
        </c:dLbls>
        <c:gapWidth val="100"/>
        <c:overlap val="-24"/>
        <c:axId val="1034689888"/>
        <c:axId val="1"/>
      </c:barChart>
      <c:catAx>
        <c:axId val="103468988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fr-FR"/>
          </a:p>
        </c:txPr>
        <c:crossAx val="1"/>
        <c:crosses val="autoZero"/>
        <c:auto val="1"/>
        <c:lblAlgn val="ctr"/>
        <c:lblOffset val="100"/>
        <c:noMultiLvlLbl val="0"/>
      </c:catAx>
      <c:valAx>
        <c:axId val="1"/>
        <c:scaling>
          <c:orientation val="minMax"/>
          <c:max val="10"/>
          <c:min val="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crossAx val="1034689888"/>
        <c:crosses val="autoZero"/>
        <c:crossBetween val="between"/>
        <c:majorUnit val="4"/>
      </c:valAx>
      <c:spPr>
        <a:noFill/>
        <a:ln>
          <a:noFill/>
        </a:ln>
        <a:effectLst/>
      </c:spPr>
    </c:plotArea>
    <c:legend>
      <c:legendPos val="b"/>
      <c:layout>
        <c:manualLayout>
          <c:xMode val="edge"/>
          <c:yMode val="edge"/>
          <c:x val="0.23857137532173397"/>
          <c:y val="9.2674436107081204E-2"/>
          <c:w val="0.57950186230566525"/>
          <c:h val="0.1040403652213457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07324336198183"/>
          <c:y val="0.18548817623936173"/>
          <c:w val="0.92999839899864645"/>
          <c:h val="0.62267735454145434"/>
        </c:manualLayout>
      </c:layout>
      <c:barChart>
        <c:barDir val="col"/>
        <c:grouping val="clustered"/>
        <c:varyColors val="0"/>
        <c:ser>
          <c:idx val="0"/>
          <c:order val="0"/>
          <c:tx>
            <c:strRef>
              <c:f>Feuil1!$B$1</c:f>
              <c:strCache>
                <c:ptCount val="1"/>
                <c:pt idx="0">
                  <c:v>Avant</c:v>
                </c:pt>
              </c:strCache>
            </c:strRef>
          </c:tx>
          <c:spPr>
            <a:solidFill>
              <a:srgbClr val="333F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MacNair (/156)</c:v>
                </c:pt>
              </c:strCache>
            </c:strRef>
          </c:cat>
          <c:val>
            <c:numRef>
              <c:f>Feuil1!$B$2</c:f>
              <c:numCache>
                <c:formatCode>General</c:formatCode>
                <c:ptCount val="1"/>
                <c:pt idx="0">
                  <c:v>67.7</c:v>
                </c:pt>
              </c:numCache>
            </c:numRef>
          </c:val>
          <c:extLst>
            <c:ext xmlns:c16="http://schemas.microsoft.com/office/drawing/2014/chart" uri="{C3380CC4-5D6E-409C-BE32-E72D297353CC}">
              <c16:uniqueId val="{00000000-0221-46B7-845E-F7350724F11D}"/>
            </c:ext>
          </c:extLst>
        </c:ser>
        <c:ser>
          <c:idx val="1"/>
          <c:order val="1"/>
          <c:tx>
            <c:strRef>
              <c:f>Feuil1!$C$1</c:f>
              <c:strCache>
                <c:ptCount val="1"/>
                <c:pt idx="0">
                  <c:v>Après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MacNair (/156)</c:v>
                </c:pt>
              </c:strCache>
            </c:strRef>
          </c:cat>
          <c:val>
            <c:numRef>
              <c:f>Feuil1!$C$2</c:f>
              <c:numCache>
                <c:formatCode>General</c:formatCode>
                <c:ptCount val="1"/>
                <c:pt idx="0">
                  <c:v>64.7</c:v>
                </c:pt>
              </c:numCache>
            </c:numRef>
          </c:val>
          <c:extLst>
            <c:ext xmlns:c16="http://schemas.microsoft.com/office/drawing/2014/chart" uri="{C3380CC4-5D6E-409C-BE32-E72D297353CC}">
              <c16:uniqueId val="{00000001-0221-46B7-845E-F7350724F11D}"/>
            </c:ext>
          </c:extLst>
        </c:ser>
        <c:dLbls>
          <c:showLegendKey val="0"/>
          <c:showVal val="0"/>
          <c:showCatName val="0"/>
          <c:showSerName val="0"/>
          <c:showPercent val="0"/>
          <c:showBubbleSize val="0"/>
        </c:dLbls>
        <c:gapWidth val="100"/>
        <c:overlap val="-24"/>
        <c:axId val="1034689888"/>
        <c:axId val="1"/>
      </c:barChart>
      <c:catAx>
        <c:axId val="103468988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fr-FR"/>
          </a:p>
        </c:txPr>
        <c:crossAx val="1"/>
        <c:crosses val="autoZero"/>
        <c:auto val="1"/>
        <c:lblAlgn val="ctr"/>
        <c:lblOffset val="100"/>
        <c:noMultiLvlLbl val="0"/>
      </c:catAx>
      <c:valAx>
        <c:axId val="1"/>
        <c:scaling>
          <c:orientation val="minMax"/>
          <c:max val="80"/>
          <c:min val="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crossAx val="1034689888"/>
        <c:crosses val="autoZero"/>
        <c:crossBetween val="between"/>
        <c:majorUnit val="20"/>
      </c:valAx>
      <c:spPr>
        <a:noFill/>
        <a:ln>
          <a:noFill/>
        </a:ln>
        <a:effectLst/>
      </c:spPr>
    </c:plotArea>
    <c:legend>
      <c:legendPos val="b"/>
      <c:layout>
        <c:manualLayout>
          <c:xMode val="edge"/>
          <c:yMode val="edge"/>
          <c:x val="0.23452530878337327"/>
          <c:y val="5.9116187970892249E-2"/>
          <c:w val="0.62400859422763288"/>
          <c:h val="9.06233186311447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C8D9D5-EF0A-4ED3-BD9D-5CEF25626CD4}" type="doc">
      <dgm:prSet loTypeId="urn:microsoft.com/office/officeart/2005/8/layout/radial1" loCatId="cycle" qsTypeId="urn:microsoft.com/office/officeart/2005/8/quickstyle/simple1" qsCatId="simple" csTypeId="urn:microsoft.com/office/officeart/2005/8/colors/colorful3" csCatId="colorful" phldr="1"/>
      <dgm:spPr/>
      <dgm:t>
        <a:bodyPr/>
        <a:lstStyle/>
        <a:p>
          <a:endParaRPr lang="fr-FR"/>
        </a:p>
      </dgm:t>
    </dgm:pt>
    <dgm:pt modelId="{B5EC13DA-4578-4107-A3A3-8E2F23C6DCA6}">
      <dgm:prSet phldrT="[Texte]"/>
      <dgm:spPr/>
      <dgm:t>
        <a:bodyPr/>
        <a:lstStyle/>
        <a:p>
          <a:r>
            <a:rPr lang="fr-FR" dirty="0" smtClean="0"/>
            <a:t>Approche physique</a:t>
          </a:r>
        </a:p>
        <a:p>
          <a:r>
            <a:rPr lang="fr-FR" dirty="0" smtClean="0"/>
            <a:t>(</a:t>
          </a:r>
          <a:r>
            <a:rPr lang="fr-FR" dirty="0" err="1" smtClean="0"/>
            <a:t>Fried</a:t>
          </a:r>
          <a:r>
            <a:rPr lang="fr-FR" dirty="0" smtClean="0"/>
            <a:t>)</a:t>
          </a:r>
          <a:endParaRPr lang="fr-FR" dirty="0"/>
        </a:p>
      </dgm:t>
    </dgm:pt>
    <dgm:pt modelId="{E3B447DA-CB14-4E7B-875E-6A7A80AD6518}" type="parTrans" cxnId="{6433B7AA-E515-4BC9-86B5-B4942C196A74}">
      <dgm:prSet/>
      <dgm:spPr/>
      <dgm:t>
        <a:bodyPr/>
        <a:lstStyle/>
        <a:p>
          <a:endParaRPr lang="fr-FR"/>
        </a:p>
      </dgm:t>
    </dgm:pt>
    <dgm:pt modelId="{5FAE2657-281C-4998-ADEE-8E0440B5E297}" type="sibTrans" cxnId="{6433B7AA-E515-4BC9-86B5-B4942C196A74}">
      <dgm:prSet/>
      <dgm:spPr/>
      <dgm:t>
        <a:bodyPr/>
        <a:lstStyle/>
        <a:p>
          <a:endParaRPr lang="fr-FR"/>
        </a:p>
      </dgm:t>
    </dgm:pt>
    <dgm:pt modelId="{0830DD01-EA3F-45BC-ADC1-221417B2304A}">
      <dgm:prSet phldrT="[Texte]"/>
      <dgm:spPr>
        <a:solidFill>
          <a:srgbClr val="C00000"/>
        </a:solidFill>
      </dgm:spPr>
      <dgm:t>
        <a:bodyPr/>
        <a:lstStyle/>
        <a:p>
          <a:r>
            <a:rPr lang="fr-FR" dirty="0" smtClean="0"/>
            <a:t>Perte de poids involontaire</a:t>
          </a:r>
          <a:endParaRPr lang="fr-FR" dirty="0"/>
        </a:p>
      </dgm:t>
    </dgm:pt>
    <dgm:pt modelId="{98BC6A64-BDA1-4060-A643-93AD85E3FAD1}" type="parTrans" cxnId="{8C8D7B7A-35B2-4F81-9B49-81C86446E0C8}">
      <dgm:prSet/>
      <dgm:spPr/>
      <dgm:t>
        <a:bodyPr/>
        <a:lstStyle/>
        <a:p>
          <a:endParaRPr lang="fr-FR"/>
        </a:p>
      </dgm:t>
    </dgm:pt>
    <dgm:pt modelId="{D7665EAF-20EF-4893-9391-7E2DB0B116EB}" type="sibTrans" cxnId="{8C8D7B7A-35B2-4F81-9B49-81C86446E0C8}">
      <dgm:prSet/>
      <dgm:spPr/>
      <dgm:t>
        <a:bodyPr/>
        <a:lstStyle/>
        <a:p>
          <a:endParaRPr lang="fr-FR"/>
        </a:p>
      </dgm:t>
    </dgm:pt>
    <dgm:pt modelId="{48B8B5CE-02AA-4C96-8CA0-8996F448A67A}">
      <dgm:prSet phldrT="[Texte]"/>
      <dgm:spPr/>
      <dgm:t>
        <a:bodyPr/>
        <a:lstStyle/>
        <a:p>
          <a:r>
            <a:rPr lang="fr-FR" dirty="0" smtClean="0"/>
            <a:t>Diminution de la vitesse de marche</a:t>
          </a:r>
          <a:endParaRPr lang="fr-FR" dirty="0"/>
        </a:p>
      </dgm:t>
    </dgm:pt>
    <dgm:pt modelId="{5D8E3305-1CAF-4B32-9817-6B1706105A78}" type="parTrans" cxnId="{5BA3B044-7D9A-4371-8538-6C0BF919D044}">
      <dgm:prSet/>
      <dgm:spPr/>
      <dgm:t>
        <a:bodyPr/>
        <a:lstStyle/>
        <a:p>
          <a:endParaRPr lang="fr-FR"/>
        </a:p>
      </dgm:t>
    </dgm:pt>
    <dgm:pt modelId="{513ED818-B824-4BB1-9C86-C649E12F7301}" type="sibTrans" cxnId="{5BA3B044-7D9A-4371-8538-6C0BF919D044}">
      <dgm:prSet/>
      <dgm:spPr/>
      <dgm:t>
        <a:bodyPr/>
        <a:lstStyle/>
        <a:p>
          <a:endParaRPr lang="fr-FR"/>
        </a:p>
      </dgm:t>
    </dgm:pt>
    <dgm:pt modelId="{9539450D-4D12-42BD-8494-4B388E77CE4E}">
      <dgm:prSet phldrT="[Texte]"/>
      <dgm:spPr/>
      <dgm:t>
        <a:bodyPr/>
        <a:lstStyle/>
        <a:p>
          <a:r>
            <a:rPr lang="fr-FR" dirty="0" smtClean="0"/>
            <a:t>Faiblesse musculaire</a:t>
          </a:r>
          <a:endParaRPr lang="fr-FR" dirty="0"/>
        </a:p>
      </dgm:t>
    </dgm:pt>
    <dgm:pt modelId="{3083D62F-F541-45C4-BA08-2A7CDA713E47}" type="parTrans" cxnId="{1EFD94E6-A167-4833-8885-6F6E2B5D427E}">
      <dgm:prSet/>
      <dgm:spPr/>
      <dgm:t>
        <a:bodyPr/>
        <a:lstStyle/>
        <a:p>
          <a:endParaRPr lang="fr-FR"/>
        </a:p>
      </dgm:t>
    </dgm:pt>
    <dgm:pt modelId="{250884CF-FFF0-4CC3-B7F6-2CE2231C2C2F}" type="sibTrans" cxnId="{1EFD94E6-A167-4833-8885-6F6E2B5D427E}">
      <dgm:prSet/>
      <dgm:spPr/>
      <dgm:t>
        <a:bodyPr/>
        <a:lstStyle/>
        <a:p>
          <a:endParaRPr lang="fr-FR"/>
        </a:p>
      </dgm:t>
    </dgm:pt>
    <dgm:pt modelId="{96EDEE9D-5A35-424A-A0B0-5F521BED0568}">
      <dgm:prSet phldrT="[Texte]"/>
      <dgm:spPr/>
      <dgm:t>
        <a:bodyPr/>
        <a:lstStyle/>
        <a:p>
          <a:r>
            <a:rPr lang="fr-FR" dirty="0" smtClean="0"/>
            <a:t>Fatigue</a:t>
          </a:r>
          <a:endParaRPr lang="fr-FR" dirty="0"/>
        </a:p>
      </dgm:t>
    </dgm:pt>
    <dgm:pt modelId="{ACA784D8-D807-42D8-8EA1-C3447F6D920A}" type="parTrans" cxnId="{2ADEB4AE-E265-4D46-BFD5-36E66B297F73}">
      <dgm:prSet/>
      <dgm:spPr/>
      <dgm:t>
        <a:bodyPr/>
        <a:lstStyle/>
        <a:p>
          <a:endParaRPr lang="fr-FR"/>
        </a:p>
      </dgm:t>
    </dgm:pt>
    <dgm:pt modelId="{FFEE1BE6-7430-4C71-9687-60A4C6B1DB0E}" type="sibTrans" cxnId="{2ADEB4AE-E265-4D46-BFD5-36E66B297F73}">
      <dgm:prSet/>
      <dgm:spPr/>
      <dgm:t>
        <a:bodyPr/>
        <a:lstStyle/>
        <a:p>
          <a:endParaRPr lang="fr-FR"/>
        </a:p>
      </dgm:t>
    </dgm:pt>
    <dgm:pt modelId="{D1393E44-E189-4ABA-81F7-93C5F4E136A0}">
      <dgm:prSet phldrT="[Texte]"/>
      <dgm:spPr/>
      <dgm:t>
        <a:bodyPr/>
        <a:lstStyle/>
        <a:p>
          <a:r>
            <a:rPr lang="fr-FR" dirty="0" smtClean="0"/>
            <a:t>Diminution de l’activité physique</a:t>
          </a:r>
          <a:endParaRPr lang="fr-FR" dirty="0"/>
        </a:p>
      </dgm:t>
    </dgm:pt>
    <dgm:pt modelId="{ED9E00EE-C4B4-4381-9C86-D519EBA8D61B}" type="parTrans" cxnId="{C4AE48D7-E5B9-4D3A-93E5-0AA5724033E3}">
      <dgm:prSet/>
      <dgm:spPr/>
      <dgm:t>
        <a:bodyPr/>
        <a:lstStyle/>
        <a:p>
          <a:endParaRPr lang="fr-FR"/>
        </a:p>
      </dgm:t>
    </dgm:pt>
    <dgm:pt modelId="{D3D94D41-4C54-4D69-BC54-A4164D646D81}" type="sibTrans" cxnId="{C4AE48D7-E5B9-4D3A-93E5-0AA5724033E3}">
      <dgm:prSet/>
      <dgm:spPr/>
      <dgm:t>
        <a:bodyPr/>
        <a:lstStyle/>
        <a:p>
          <a:endParaRPr lang="fr-FR"/>
        </a:p>
      </dgm:t>
    </dgm:pt>
    <dgm:pt modelId="{E5071305-218F-4DAD-AA05-7545640C5D09}" type="pres">
      <dgm:prSet presAssocID="{CEC8D9D5-EF0A-4ED3-BD9D-5CEF25626CD4}" presName="cycle" presStyleCnt="0">
        <dgm:presLayoutVars>
          <dgm:chMax val="1"/>
          <dgm:dir/>
          <dgm:animLvl val="ctr"/>
          <dgm:resizeHandles val="exact"/>
        </dgm:presLayoutVars>
      </dgm:prSet>
      <dgm:spPr/>
      <dgm:t>
        <a:bodyPr/>
        <a:lstStyle/>
        <a:p>
          <a:endParaRPr lang="fr-FR"/>
        </a:p>
      </dgm:t>
    </dgm:pt>
    <dgm:pt modelId="{02F5275C-9B6D-458C-A948-CA1A07145321}" type="pres">
      <dgm:prSet presAssocID="{B5EC13DA-4578-4107-A3A3-8E2F23C6DCA6}" presName="centerShape" presStyleLbl="node0" presStyleIdx="0" presStyleCnt="1"/>
      <dgm:spPr/>
      <dgm:t>
        <a:bodyPr/>
        <a:lstStyle/>
        <a:p>
          <a:endParaRPr lang="fr-FR"/>
        </a:p>
      </dgm:t>
    </dgm:pt>
    <dgm:pt modelId="{BFD94242-FE85-44EB-A33D-91D8B86A39D6}" type="pres">
      <dgm:prSet presAssocID="{98BC6A64-BDA1-4060-A643-93AD85E3FAD1}" presName="Name9" presStyleLbl="parChTrans1D2" presStyleIdx="0" presStyleCnt="5"/>
      <dgm:spPr/>
      <dgm:t>
        <a:bodyPr/>
        <a:lstStyle/>
        <a:p>
          <a:endParaRPr lang="fr-FR"/>
        </a:p>
      </dgm:t>
    </dgm:pt>
    <dgm:pt modelId="{28F648B5-E274-4ED5-83B3-26420131D07D}" type="pres">
      <dgm:prSet presAssocID="{98BC6A64-BDA1-4060-A643-93AD85E3FAD1}" presName="connTx" presStyleLbl="parChTrans1D2" presStyleIdx="0" presStyleCnt="5"/>
      <dgm:spPr/>
      <dgm:t>
        <a:bodyPr/>
        <a:lstStyle/>
        <a:p>
          <a:endParaRPr lang="fr-FR"/>
        </a:p>
      </dgm:t>
    </dgm:pt>
    <dgm:pt modelId="{4D6BEF07-CE16-454E-A5B6-A58403897E33}" type="pres">
      <dgm:prSet presAssocID="{0830DD01-EA3F-45BC-ADC1-221417B2304A}" presName="node" presStyleLbl="node1" presStyleIdx="0" presStyleCnt="5">
        <dgm:presLayoutVars>
          <dgm:bulletEnabled val="1"/>
        </dgm:presLayoutVars>
      </dgm:prSet>
      <dgm:spPr/>
      <dgm:t>
        <a:bodyPr/>
        <a:lstStyle/>
        <a:p>
          <a:endParaRPr lang="fr-FR"/>
        </a:p>
      </dgm:t>
    </dgm:pt>
    <dgm:pt modelId="{4D170AB5-B881-475E-A01B-52EF8F4ED38E}" type="pres">
      <dgm:prSet presAssocID="{5D8E3305-1CAF-4B32-9817-6B1706105A78}" presName="Name9" presStyleLbl="parChTrans1D2" presStyleIdx="1" presStyleCnt="5"/>
      <dgm:spPr/>
      <dgm:t>
        <a:bodyPr/>
        <a:lstStyle/>
        <a:p>
          <a:endParaRPr lang="fr-FR"/>
        </a:p>
      </dgm:t>
    </dgm:pt>
    <dgm:pt modelId="{55EB5BAE-1D68-4C71-9CD8-DDF947AD8D7F}" type="pres">
      <dgm:prSet presAssocID="{5D8E3305-1CAF-4B32-9817-6B1706105A78}" presName="connTx" presStyleLbl="parChTrans1D2" presStyleIdx="1" presStyleCnt="5"/>
      <dgm:spPr/>
      <dgm:t>
        <a:bodyPr/>
        <a:lstStyle/>
        <a:p>
          <a:endParaRPr lang="fr-FR"/>
        </a:p>
      </dgm:t>
    </dgm:pt>
    <dgm:pt modelId="{2476815B-74ED-4964-85D9-751E92F9E492}" type="pres">
      <dgm:prSet presAssocID="{48B8B5CE-02AA-4C96-8CA0-8996F448A67A}" presName="node" presStyleLbl="node1" presStyleIdx="1" presStyleCnt="5">
        <dgm:presLayoutVars>
          <dgm:bulletEnabled val="1"/>
        </dgm:presLayoutVars>
      </dgm:prSet>
      <dgm:spPr/>
      <dgm:t>
        <a:bodyPr/>
        <a:lstStyle/>
        <a:p>
          <a:endParaRPr lang="fr-FR"/>
        </a:p>
      </dgm:t>
    </dgm:pt>
    <dgm:pt modelId="{C1AEF080-A148-4AA3-90B4-AC4E24DD0DF4}" type="pres">
      <dgm:prSet presAssocID="{3083D62F-F541-45C4-BA08-2A7CDA713E47}" presName="Name9" presStyleLbl="parChTrans1D2" presStyleIdx="2" presStyleCnt="5"/>
      <dgm:spPr/>
      <dgm:t>
        <a:bodyPr/>
        <a:lstStyle/>
        <a:p>
          <a:endParaRPr lang="fr-FR"/>
        </a:p>
      </dgm:t>
    </dgm:pt>
    <dgm:pt modelId="{C4929949-52F0-429A-826E-EB309D2D292F}" type="pres">
      <dgm:prSet presAssocID="{3083D62F-F541-45C4-BA08-2A7CDA713E47}" presName="connTx" presStyleLbl="parChTrans1D2" presStyleIdx="2" presStyleCnt="5"/>
      <dgm:spPr/>
      <dgm:t>
        <a:bodyPr/>
        <a:lstStyle/>
        <a:p>
          <a:endParaRPr lang="fr-FR"/>
        </a:p>
      </dgm:t>
    </dgm:pt>
    <dgm:pt modelId="{8EBD3A56-7D63-4B13-B7D6-7BD0ECFCE42D}" type="pres">
      <dgm:prSet presAssocID="{9539450D-4D12-42BD-8494-4B388E77CE4E}" presName="node" presStyleLbl="node1" presStyleIdx="2" presStyleCnt="5">
        <dgm:presLayoutVars>
          <dgm:bulletEnabled val="1"/>
        </dgm:presLayoutVars>
      </dgm:prSet>
      <dgm:spPr/>
      <dgm:t>
        <a:bodyPr/>
        <a:lstStyle/>
        <a:p>
          <a:endParaRPr lang="fr-FR"/>
        </a:p>
      </dgm:t>
    </dgm:pt>
    <dgm:pt modelId="{607E7151-9C15-45C3-AC09-7259DD235FE5}" type="pres">
      <dgm:prSet presAssocID="{ACA784D8-D807-42D8-8EA1-C3447F6D920A}" presName="Name9" presStyleLbl="parChTrans1D2" presStyleIdx="3" presStyleCnt="5"/>
      <dgm:spPr/>
      <dgm:t>
        <a:bodyPr/>
        <a:lstStyle/>
        <a:p>
          <a:endParaRPr lang="fr-FR"/>
        </a:p>
      </dgm:t>
    </dgm:pt>
    <dgm:pt modelId="{C7333682-221E-48D6-B59E-2A10C477808B}" type="pres">
      <dgm:prSet presAssocID="{ACA784D8-D807-42D8-8EA1-C3447F6D920A}" presName="connTx" presStyleLbl="parChTrans1D2" presStyleIdx="3" presStyleCnt="5"/>
      <dgm:spPr/>
      <dgm:t>
        <a:bodyPr/>
        <a:lstStyle/>
        <a:p>
          <a:endParaRPr lang="fr-FR"/>
        </a:p>
      </dgm:t>
    </dgm:pt>
    <dgm:pt modelId="{FBBA8977-3499-4A1D-93A1-384A8B38842C}" type="pres">
      <dgm:prSet presAssocID="{96EDEE9D-5A35-424A-A0B0-5F521BED0568}" presName="node" presStyleLbl="node1" presStyleIdx="3" presStyleCnt="5">
        <dgm:presLayoutVars>
          <dgm:bulletEnabled val="1"/>
        </dgm:presLayoutVars>
      </dgm:prSet>
      <dgm:spPr/>
      <dgm:t>
        <a:bodyPr/>
        <a:lstStyle/>
        <a:p>
          <a:endParaRPr lang="fr-FR"/>
        </a:p>
      </dgm:t>
    </dgm:pt>
    <dgm:pt modelId="{38825B6E-BC9E-4A34-B603-DD884BAE0175}" type="pres">
      <dgm:prSet presAssocID="{ED9E00EE-C4B4-4381-9C86-D519EBA8D61B}" presName="Name9" presStyleLbl="parChTrans1D2" presStyleIdx="4" presStyleCnt="5"/>
      <dgm:spPr/>
      <dgm:t>
        <a:bodyPr/>
        <a:lstStyle/>
        <a:p>
          <a:endParaRPr lang="fr-FR"/>
        </a:p>
      </dgm:t>
    </dgm:pt>
    <dgm:pt modelId="{ADABE874-C20D-4659-817E-41518CDDC8DA}" type="pres">
      <dgm:prSet presAssocID="{ED9E00EE-C4B4-4381-9C86-D519EBA8D61B}" presName="connTx" presStyleLbl="parChTrans1D2" presStyleIdx="4" presStyleCnt="5"/>
      <dgm:spPr/>
      <dgm:t>
        <a:bodyPr/>
        <a:lstStyle/>
        <a:p>
          <a:endParaRPr lang="fr-FR"/>
        </a:p>
      </dgm:t>
    </dgm:pt>
    <dgm:pt modelId="{CD9EDC5F-367E-4373-B81D-728606824F61}" type="pres">
      <dgm:prSet presAssocID="{D1393E44-E189-4ABA-81F7-93C5F4E136A0}" presName="node" presStyleLbl="node1" presStyleIdx="4" presStyleCnt="5">
        <dgm:presLayoutVars>
          <dgm:bulletEnabled val="1"/>
        </dgm:presLayoutVars>
      </dgm:prSet>
      <dgm:spPr/>
      <dgm:t>
        <a:bodyPr/>
        <a:lstStyle/>
        <a:p>
          <a:endParaRPr lang="fr-FR"/>
        </a:p>
      </dgm:t>
    </dgm:pt>
  </dgm:ptLst>
  <dgm:cxnLst>
    <dgm:cxn modelId="{5C211633-66AC-440F-A12E-66A3912A579F}" type="presOf" srcId="{5D8E3305-1CAF-4B32-9817-6B1706105A78}" destId="{4D170AB5-B881-475E-A01B-52EF8F4ED38E}" srcOrd="0" destOrd="0" presId="urn:microsoft.com/office/officeart/2005/8/layout/radial1"/>
    <dgm:cxn modelId="{578F26FA-A37C-4791-9E35-C3BEDF2317A1}" type="presOf" srcId="{9539450D-4D12-42BD-8494-4B388E77CE4E}" destId="{8EBD3A56-7D63-4B13-B7D6-7BD0ECFCE42D}" srcOrd="0" destOrd="0" presId="urn:microsoft.com/office/officeart/2005/8/layout/radial1"/>
    <dgm:cxn modelId="{8C8D7B7A-35B2-4F81-9B49-81C86446E0C8}" srcId="{B5EC13DA-4578-4107-A3A3-8E2F23C6DCA6}" destId="{0830DD01-EA3F-45BC-ADC1-221417B2304A}" srcOrd="0" destOrd="0" parTransId="{98BC6A64-BDA1-4060-A643-93AD85E3FAD1}" sibTransId="{D7665EAF-20EF-4893-9391-7E2DB0B116EB}"/>
    <dgm:cxn modelId="{F6B5D1D0-CE23-4DA8-B2BF-36C7AAE30824}" type="presOf" srcId="{ACA784D8-D807-42D8-8EA1-C3447F6D920A}" destId="{C7333682-221E-48D6-B59E-2A10C477808B}" srcOrd="1" destOrd="0" presId="urn:microsoft.com/office/officeart/2005/8/layout/radial1"/>
    <dgm:cxn modelId="{ED39F8EE-F99E-40AD-AB80-B84ED3C4FEA8}" type="presOf" srcId="{ACA784D8-D807-42D8-8EA1-C3447F6D920A}" destId="{607E7151-9C15-45C3-AC09-7259DD235FE5}" srcOrd="0" destOrd="0" presId="urn:microsoft.com/office/officeart/2005/8/layout/radial1"/>
    <dgm:cxn modelId="{7E758808-860C-4401-A359-4A4AFC6B5653}" type="presOf" srcId="{ED9E00EE-C4B4-4381-9C86-D519EBA8D61B}" destId="{ADABE874-C20D-4659-817E-41518CDDC8DA}" srcOrd="1" destOrd="0" presId="urn:microsoft.com/office/officeart/2005/8/layout/radial1"/>
    <dgm:cxn modelId="{C4AE48D7-E5B9-4D3A-93E5-0AA5724033E3}" srcId="{B5EC13DA-4578-4107-A3A3-8E2F23C6DCA6}" destId="{D1393E44-E189-4ABA-81F7-93C5F4E136A0}" srcOrd="4" destOrd="0" parTransId="{ED9E00EE-C4B4-4381-9C86-D519EBA8D61B}" sibTransId="{D3D94D41-4C54-4D69-BC54-A4164D646D81}"/>
    <dgm:cxn modelId="{1EFD94E6-A167-4833-8885-6F6E2B5D427E}" srcId="{B5EC13DA-4578-4107-A3A3-8E2F23C6DCA6}" destId="{9539450D-4D12-42BD-8494-4B388E77CE4E}" srcOrd="2" destOrd="0" parTransId="{3083D62F-F541-45C4-BA08-2A7CDA713E47}" sibTransId="{250884CF-FFF0-4CC3-B7F6-2CE2231C2C2F}"/>
    <dgm:cxn modelId="{7A8A9D44-BA5A-43E1-B617-C6B1CC3B1D76}" type="presOf" srcId="{98BC6A64-BDA1-4060-A643-93AD85E3FAD1}" destId="{28F648B5-E274-4ED5-83B3-26420131D07D}" srcOrd="1" destOrd="0" presId="urn:microsoft.com/office/officeart/2005/8/layout/radial1"/>
    <dgm:cxn modelId="{A14CB953-2174-4710-8049-DAFB4159037E}" type="presOf" srcId="{ED9E00EE-C4B4-4381-9C86-D519EBA8D61B}" destId="{38825B6E-BC9E-4A34-B603-DD884BAE0175}" srcOrd="0" destOrd="0" presId="urn:microsoft.com/office/officeart/2005/8/layout/radial1"/>
    <dgm:cxn modelId="{2ADEB4AE-E265-4D46-BFD5-36E66B297F73}" srcId="{B5EC13DA-4578-4107-A3A3-8E2F23C6DCA6}" destId="{96EDEE9D-5A35-424A-A0B0-5F521BED0568}" srcOrd="3" destOrd="0" parTransId="{ACA784D8-D807-42D8-8EA1-C3447F6D920A}" sibTransId="{FFEE1BE6-7430-4C71-9687-60A4C6B1DB0E}"/>
    <dgm:cxn modelId="{AEB97485-73E0-41EC-B3A3-A42B0484BFC9}" type="presOf" srcId="{98BC6A64-BDA1-4060-A643-93AD85E3FAD1}" destId="{BFD94242-FE85-44EB-A33D-91D8B86A39D6}" srcOrd="0" destOrd="0" presId="urn:microsoft.com/office/officeart/2005/8/layout/radial1"/>
    <dgm:cxn modelId="{B61FBFBD-7930-43C8-95E7-77F04602C783}" type="presOf" srcId="{5D8E3305-1CAF-4B32-9817-6B1706105A78}" destId="{55EB5BAE-1D68-4C71-9CD8-DDF947AD8D7F}" srcOrd="1" destOrd="0" presId="urn:microsoft.com/office/officeart/2005/8/layout/radial1"/>
    <dgm:cxn modelId="{6433B7AA-E515-4BC9-86B5-B4942C196A74}" srcId="{CEC8D9D5-EF0A-4ED3-BD9D-5CEF25626CD4}" destId="{B5EC13DA-4578-4107-A3A3-8E2F23C6DCA6}" srcOrd="0" destOrd="0" parTransId="{E3B447DA-CB14-4E7B-875E-6A7A80AD6518}" sibTransId="{5FAE2657-281C-4998-ADEE-8E0440B5E297}"/>
    <dgm:cxn modelId="{D47EC66C-8ABD-41B1-9851-1E79BB8E3B97}" type="presOf" srcId="{3083D62F-F541-45C4-BA08-2A7CDA713E47}" destId="{C1AEF080-A148-4AA3-90B4-AC4E24DD0DF4}" srcOrd="0" destOrd="0" presId="urn:microsoft.com/office/officeart/2005/8/layout/radial1"/>
    <dgm:cxn modelId="{4C9E952A-9FEA-43CD-AB20-9CC5EA0DA85C}" type="presOf" srcId="{B5EC13DA-4578-4107-A3A3-8E2F23C6DCA6}" destId="{02F5275C-9B6D-458C-A948-CA1A07145321}" srcOrd="0" destOrd="0" presId="urn:microsoft.com/office/officeart/2005/8/layout/radial1"/>
    <dgm:cxn modelId="{5BA3B044-7D9A-4371-8538-6C0BF919D044}" srcId="{B5EC13DA-4578-4107-A3A3-8E2F23C6DCA6}" destId="{48B8B5CE-02AA-4C96-8CA0-8996F448A67A}" srcOrd="1" destOrd="0" parTransId="{5D8E3305-1CAF-4B32-9817-6B1706105A78}" sibTransId="{513ED818-B824-4BB1-9C86-C649E12F7301}"/>
    <dgm:cxn modelId="{1D986067-569E-4A73-99B3-3C27A9383CC9}" type="presOf" srcId="{3083D62F-F541-45C4-BA08-2A7CDA713E47}" destId="{C4929949-52F0-429A-826E-EB309D2D292F}" srcOrd="1" destOrd="0" presId="urn:microsoft.com/office/officeart/2005/8/layout/radial1"/>
    <dgm:cxn modelId="{F4F63980-0840-4366-BBFD-AE9CB7D2BDAE}" type="presOf" srcId="{D1393E44-E189-4ABA-81F7-93C5F4E136A0}" destId="{CD9EDC5F-367E-4373-B81D-728606824F61}" srcOrd="0" destOrd="0" presId="urn:microsoft.com/office/officeart/2005/8/layout/radial1"/>
    <dgm:cxn modelId="{D128E1EF-5A29-4926-BA14-59F5ECCDFFB3}" type="presOf" srcId="{48B8B5CE-02AA-4C96-8CA0-8996F448A67A}" destId="{2476815B-74ED-4964-85D9-751E92F9E492}" srcOrd="0" destOrd="0" presId="urn:microsoft.com/office/officeart/2005/8/layout/radial1"/>
    <dgm:cxn modelId="{61F06898-C3C3-4763-9B47-AB5494D47F7E}" type="presOf" srcId="{CEC8D9D5-EF0A-4ED3-BD9D-5CEF25626CD4}" destId="{E5071305-218F-4DAD-AA05-7545640C5D09}" srcOrd="0" destOrd="0" presId="urn:microsoft.com/office/officeart/2005/8/layout/radial1"/>
    <dgm:cxn modelId="{7FDABD86-E24F-48F3-BBD0-C6F178282F2F}" type="presOf" srcId="{0830DD01-EA3F-45BC-ADC1-221417B2304A}" destId="{4D6BEF07-CE16-454E-A5B6-A58403897E33}" srcOrd="0" destOrd="0" presId="urn:microsoft.com/office/officeart/2005/8/layout/radial1"/>
    <dgm:cxn modelId="{90EC44D6-3D28-4237-AB6A-84CB8439C813}" type="presOf" srcId="{96EDEE9D-5A35-424A-A0B0-5F521BED0568}" destId="{FBBA8977-3499-4A1D-93A1-384A8B38842C}" srcOrd="0" destOrd="0" presId="urn:microsoft.com/office/officeart/2005/8/layout/radial1"/>
    <dgm:cxn modelId="{9FB26C65-D616-4280-AECB-81B29356F4B0}" type="presParOf" srcId="{E5071305-218F-4DAD-AA05-7545640C5D09}" destId="{02F5275C-9B6D-458C-A948-CA1A07145321}" srcOrd="0" destOrd="0" presId="urn:microsoft.com/office/officeart/2005/8/layout/radial1"/>
    <dgm:cxn modelId="{7997CEB4-54DF-4BAD-8541-6D6B5FE6B557}" type="presParOf" srcId="{E5071305-218F-4DAD-AA05-7545640C5D09}" destId="{BFD94242-FE85-44EB-A33D-91D8B86A39D6}" srcOrd="1" destOrd="0" presId="urn:microsoft.com/office/officeart/2005/8/layout/radial1"/>
    <dgm:cxn modelId="{FCC7521A-CA0F-4C8A-B9F7-4BFD9DE8DDB0}" type="presParOf" srcId="{BFD94242-FE85-44EB-A33D-91D8B86A39D6}" destId="{28F648B5-E274-4ED5-83B3-26420131D07D}" srcOrd="0" destOrd="0" presId="urn:microsoft.com/office/officeart/2005/8/layout/radial1"/>
    <dgm:cxn modelId="{46DDE147-D383-47B9-8087-2CFFC589E028}" type="presParOf" srcId="{E5071305-218F-4DAD-AA05-7545640C5D09}" destId="{4D6BEF07-CE16-454E-A5B6-A58403897E33}" srcOrd="2" destOrd="0" presId="urn:microsoft.com/office/officeart/2005/8/layout/radial1"/>
    <dgm:cxn modelId="{DF483AE6-7CA6-4999-9261-489E2D42CF9F}" type="presParOf" srcId="{E5071305-218F-4DAD-AA05-7545640C5D09}" destId="{4D170AB5-B881-475E-A01B-52EF8F4ED38E}" srcOrd="3" destOrd="0" presId="urn:microsoft.com/office/officeart/2005/8/layout/radial1"/>
    <dgm:cxn modelId="{14CE83C7-3082-4F68-AD05-80F2D6778829}" type="presParOf" srcId="{4D170AB5-B881-475E-A01B-52EF8F4ED38E}" destId="{55EB5BAE-1D68-4C71-9CD8-DDF947AD8D7F}" srcOrd="0" destOrd="0" presId="urn:microsoft.com/office/officeart/2005/8/layout/radial1"/>
    <dgm:cxn modelId="{A49502C3-341A-4333-B4D4-088B7E879426}" type="presParOf" srcId="{E5071305-218F-4DAD-AA05-7545640C5D09}" destId="{2476815B-74ED-4964-85D9-751E92F9E492}" srcOrd="4" destOrd="0" presId="urn:microsoft.com/office/officeart/2005/8/layout/radial1"/>
    <dgm:cxn modelId="{7FD8C728-D456-4CE2-BEE3-1B74EBCDC632}" type="presParOf" srcId="{E5071305-218F-4DAD-AA05-7545640C5D09}" destId="{C1AEF080-A148-4AA3-90B4-AC4E24DD0DF4}" srcOrd="5" destOrd="0" presId="urn:microsoft.com/office/officeart/2005/8/layout/radial1"/>
    <dgm:cxn modelId="{4BD4D2F6-C04A-4071-B135-D380481ED6EE}" type="presParOf" srcId="{C1AEF080-A148-4AA3-90B4-AC4E24DD0DF4}" destId="{C4929949-52F0-429A-826E-EB309D2D292F}" srcOrd="0" destOrd="0" presId="urn:microsoft.com/office/officeart/2005/8/layout/radial1"/>
    <dgm:cxn modelId="{6BD05EC7-384C-426F-8E81-344883375C08}" type="presParOf" srcId="{E5071305-218F-4DAD-AA05-7545640C5D09}" destId="{8EBD3A56-7D63-4B13-B7D6-7BD0ECFCE42D}" srcOrd="6" destOrd="0" presId="urn:microsoft.com/office/officeart/2005/8/layout/radial1"/>
    <dgm:cxn modelId="{F7DC20D2-1A95-4010-B952-76C129382C25}" type="presParOf" srcId="{E5071305-218F-4DAD-AA05-7545640C5D09}" destId="{607E7151-9C15-45C3-AC09-7259DD235FE5}" srcOrd="7" destOrd="0" presId="urn:microsoft.com/office/officeart/2005/8/layout/radial1"/>
    <dgm:cxn modelId="{2CF82B94-AA97-4F56-A56F-C7FD364689AB}" type="presParOf" srcId="{607E7151-9C15-45C3-AC09-7259DD235FE5}" destId="{C7333682-221E-48D6-B59E-2A10C477808B}" srcOrd="0" destOrd="0" presId="urn:microsoft.com/office/officeart/2005/8/layout/radial1"/>
    <dgm:cxn modelId="{C259475C-4A91-4DD6-856A-61B596C30951}" type="presParOf" srcId="{E5071305-218F-4DAD-AA05-7545640C5D09}" destId="{FBBA8977-3499-4A1D-93A1-384A8B38842C}" srcOrd="8" destOrd="0" presId="urn:microsoft.com/office/officeart/2005/8/layout/radial1"/>
    <dgm:cxn modelId="{71BDD5FF-FC61-4F6E-9E13-4B326E4C2992}" type="presParOf" srcId="{E5071305-218F-4DAD-AA05-7545640C5D09}" destId="{38825B6E-BC9E-4A34-B603-DD884BAE0175}" srcOrd="9" destOrd="0" presId="urn:microsoft.com/office/officeart/2005/8/layout/radial1"/>
    <dgm:cxn modelId="{68C75E7C-60F2-4E8F-B624-6B2AAB9DF0D9}" type="presParOf" srcId="{38825B6E-BC9E-4A34-B603-DD884BAE0175}" destId="{ADABE874-C20D-4659-817E-41518CDDC8DA}" srcOrd="0" destOrd="0" presId="urn:microsoft.com/office/officeart/2005/8/layout/radial1"/>
    <dgm:cxn modelId="{0E8E2B9A-5115-4005-8B2B-2DFA827681BA}" type="presParOf" srcId="{E5071305-218F-4DAD-AA05-7545640C5D09}" destId="{CD9EDC5F-367E-4373-B81D-728606824F61}" srcOrd="10"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C8D9D5-EF0A-4ED3-BD9D-5CEF25626CD4}" type="doc">
      <dgm:prSet loTypeId="urn:microsoft.com/office/officeart/2005/8/layout/radial1" loCatId="cycle" qsTypeId="urn:microsoft.com/office/officeart/2005/8/quickstyle/simple1" qsCatId="simple" csTypeId="urn:microsoft.com/office/officeart/2005/8/colors/colorful3" csCatId="colorful" phldr="1"/>
      <dgm:spPr/>
      <dgm:t>
        <a:bodyPr/>
        <a:lstStyle/>
        <a:p>
          <a:endParaRPr lang="fr-FR"/>
        </a:p>
      </dgm:t>
    </dgm:pt>
    <dgm:pt modelId="{B5EC13DA-4578-4107-A3A3-8E2F23C6DCA6}">
      <dgm:prSet phldrT="[Texte]"/>
      <dgm:spPr/>
      <dgm:t>
        <a:bodyPr/>
        <a:lstStyle/>
        <a:p>
          <a:r>
            <a:rPr lang="fr-FR" dirty="0" smtClean="0"/>
            <a:t>Approche multi-domaine</a:t>
          </a:r>
        </a:p>
        <a:p>
          <a:r>
            <a:rPr lang="fr-FR" dirty="0" smtClean="0"/>
            <a:t>(</a:t>
          </a:r>
          <a:r>
            <a:rPr lang="fr-FR" dirty="0" err="1" smtClean="0"/>
            <a:t>Rockwood</a:t>
          </a:r>
          <a:r>
            <a:rPr lang="fr-FR" dirty="0" smtClean="0"/>
            <a:t>)</a:t>
          </a:r>
          <a:endParaRPr lang="fr-FR" dirty="0"/>
        </a:p>
      </dgm:t>
    </dgm:pt>
    <dgm:pt modelId="{E3B447DA-CB14-4E7B-875E-6A7A80AD6518}" type="parTrans" cxnId="{6433B7AA-E515-4BC9-86B5-B4942C196A74}">
      <dgm:prSet/>
      <dgm:spPr/>
      <dgm:t>
        <a:bodyPr/>
        <a:lstStyle/>
        <a:p>
          <a:endParaRPr lang="fr-FR"/>
        </a:p>
      </dgm:t>
    </dgm:pt>
    <dgm:pt modelId="{5FAE2657-281C-4998-ADEE-8E0440B5E297}" type="sibTrans" cxnId="{6433B7AA-E515-4BC9-86B5-B4942C196A74}">
      <dgm:prSet/>
      <dgm:spPr/>
      <dgm:t>
        <a:bodyPr/>
        <a:lstStyle/>
        <a:p>
          <a:endParaRPr lang="fr-FR"/>
        </a:p>
      </dgm:t>
    </dgm:pt>
    <dgm:pt modelId="{0830DD01-EA3F-45BC-ADC1-221417B2304A}">
      <dgm:prSet phldrT="[Texte]"/>
      <dgm:spPr>
        <a:solidFill>
          <a:srgbClr val="C00000"/>
        </a:solidFill>
      </dgm:spPr>
      <dgm:t>
        <a:bodyPr/>
        <a:lstStyle/>
        <a:p>
          <a:r>
            <a:rPr lang="fr-FR" dirty="0" smtClean="0"/>
            <a:t>Basée sur l’EGS</a:t>
          </a:r>
          <a:endParaRPr lang="fr-FR" dirty="0"/>
        </a:p>
      </dgm:t>
    </dgm:pt>
    <dgm:pt modelId="{98BC6A64-BDA1-4060-A643-93AD85E3FAD1}" type="parTrans" cxnId="{8C8D7B7A-35B2-4F81-9B49-81C86446E0C8}">
      <dgm:prSet/>
      <dgm:spPr/>
      <dgm:t>
        <a:bodyPr/>
        <a:lstStyle/>
        <a:p>
          <a:endParaRPr lang="fr-FR"/>
        </a:p>
      </dgm:t>
    </dgm:pt>
    <dgm:pt modelId="{D7665EAF-20EF-4893-9391-7E2DB0B116EB}" type="sibTrans" cxnId="{8C8D7B7A-35B2-4F81-9B49-81C86446E0C8}">
      <dgm:prSet/>
      <dgm:spPr/>
      <dgm:t>
        <a:bodyPr/>
        <a:lstStyle/>
        <a:p>
          <a:endParaRPr lang="fr-FR"/>
        </a:p>
      </dgm:t>
    </dgm:pt>
    <dgm:pt modelId="{48B8B5CE-02AA-4C96-8CA0-8996F448A67A}">
      <dgm:prSet phldrT="[Texte]"/>
      <dgm:spPr/>
      <dgm:t>
        <a:bodyPr/>
        <a:lstStyle/>
        <a:p>
          <a:r>
            <a:rPr lang="fr-FR" dirty="0" smtClean="0"/>
            <a:t>Système cognitif</a:t>
          </a:r>
          <a:endParaRPr lang="fr-FR" dirty="0"/>
        </a:p>
      </dgm:t>
    </dgm:pt>
    <dgm:pt modelId="{5D8E3305-1CAF-4B32-9817-6B1706105A78}" type="parTrans" cxnId="{5BA3B044-7D9A-4371-8538-6C0BF919D044}">
      <dgm:prSet/>
      <dgm:spPr/>
      <dgm:t>
        <a:bodyPr/>
        <a:lstStyle/>
        <a:p>
          <a:endParaRPr lang="fr-FR"/>
        </a:p>
      </dgm:t>
    </dgm:pt>
    <dgm:pt modelId="{513ED818-B824-4BB1-9C86-C649E12F7301}" type="sibTrans" cxnId="{5BA3B044-7D9A-4371-8538-6C0BF919D044}">
      <dgm:prSet/>
      <dgm:spPr/>
      <dgm:t>
        <a:bodyPr/>
        <a:lstStyle/>
        <a:p>
          <a:endParaRPr lang="fr-FR"/>
        </a:p>
      </dgm:t>
    </dgm:pt>
    <dgm:pt modelId="{9539450D-4D12-42BD-8494-4B388E77CE4E}">
      <dgm:prSet phldrT="[Texte]"/>
      <dgm:spPr/>
      <dgm:t>
        <a:bodyPr/>
        <a:lstStyle/>
        <a:p>
          <a:r>
            <a:rPr lang="fr-FR" dirty="0" smtClean="0"/>
            <a:t>Facteurs thymiques</a:t>
          </a:r>
          <a:endParaRPr lang="fr-FR" dirty="0"/>
        </a:p>
      </dgm:t>
    </dgm:pt>
    <dgm:pt modelId="{3083D62F-F541-45C4-BA08-2A7CDA713E47}" type="parTrans" cxnId="{1EFD94E6-A167-4833-8885-6F6E2B5D427E}">
      <dgm:prSet/>
      <dgm:spPr/>
      <dgm:t>
        <a:bodyPr/>
        <a:lstStyle/>
        <a:p>
          <a:endParaRPr lang="fr-FR"/>
        </a:p>
      </dgm:t>
    </dgm:pt>
    <dgm:pt modelId="{250884CF-FFF0-4CC3-B7F6-2CE2231C2C2F}" type="sibTrans" cxnId="{1EFD94E6-A167-4833-8885-6F6E2B5D427E}">
      <dgm:prSet/>
      <dgm:spPr/>
      <dgm:t>
        <a:bodyPr/>
        <a:lstStyle/>
        <a:p>
          <a:endParaRPr lang="fr-FR"/>
        </a:p>
      </dgm:t>
    </dgm:pt>
    <dgm:pt modelId="{96EDEE9D-5A35-424A-A0B0-5F521BED0568}">
      <dgm:prSet phldrT="[Texte]"/>
      <dgm:spPr/>
      <dgm:t>
        <a:bodyPr/>
        <a:lstStyle/>
        <a:p>
          <a:r>
            <a:rPr lang="fr-FR" dirty="0" smtClean="0"/>
            <a:t>Equilibre</a:t>
          </a:r>
          <a:endParaRPr lang="fr-FR" dirty="0"/>
        </a:p>
      </dgm:t>
    </dgm:pt>
    <dgm:pt modelId="{ACA784D8-D807-42D8-8EA1-C3447F6D920A}" type="parTrans" cxnId="{2ADEB4AE-E265-4D46-BFD5-36E66B297F73}">
      <dgm:prSet/>
      <dgm:spPr/>
      <dgm:t>
        <a:bodyPr/>
        <a:lstStyle/>
        <a:p>
          <a:endParaRPr lang="fr-FR"/>
        </a:p>
      </dgm:t>
    </dgm:pt>
    <dgm:pt modelId="{FFEE1BE6-7430-4C71-9687-60A4C6B1DB0E}" type="sibTrans" cxnId="{2ADEB4AE-E265-4D46-BFD5-36E66B297F73}">
      <dgm:prSet/>
      <dgm:spPr/>
      <dgm:t>
        <a:bodyPr/>
        <a:lstStyle/>
        <a:p>
          <a:endParaRPr lang="fr-FR"/>
        </a:p>
      </dgm:t>
    </dgm:pt>
    <dgm:pt modelId="{D1393E44-E189-4ABA-81F7-93C5F4E136A0}">
      <dgm:prSet phldrT="[Texte]"/>
      <dgm:spPr/>
      <dgm:t>
        <a:bodyPr/>
        <a:lstStyle/>
        <a:p>
          <a:r>
            <a:rPr lang="fr-FR" dirty="0" smtClean="0"/>
            <a:t>Ressources sociales</a:t>
          </a:r>
          <a:endParaRPr lang="fr-FR" dirty="0"/>
        </a:p>
      </dgm:t>
    </dgm:pt>
    <dgm:pt modelId="{ED9E00EE-C4B4-4381-9C86-D519EBA8D61B}" type="parTrans" cxnId="{C4AE48D7-E5B9-4D3A-93E5-0AA5724033E3}">
      <dgm:prSet/>
      <dgm:spPr/>
      <dgm:t>
        <a:bodyPr/>
        <a:lstStyle/>
        <a:p>
          <a:endParaRPr lang="fr-FR"/>
        </a:p>
      </dgm:t>
    </dgm:pt>
    <dgm:pt modelId="{D3D94D41-4C54-4D69-BC54-A4164D646D81}" type="sibTrans" cxnId="{C4AE48D7-E5B9-4D3A-93E5-0AA5724033E3}">
      <dgm:prSet/>
      <dgm:spPr/>
      <dgm:t>
        <a:bodyPr/>
        <a:lstStyle/>
        <a:p>
          <a:endParaRPr lang="fr-FR"/>
        </a:p>
      </dgm:t>
    </dgm:pt>
    <dgm:pt modelId="{F00F5992-76EB-485E-BA9A-2941DD129796}">
      <dgm:prSet phldrT="[Texte]"/>
      <dgm:spPr/>
      <dgm:t>
        <a:bodyPr/>
        <a:lstStyle/>
        <a:p>
          <a:r>
            <a:rPr lang="fr-FR" dirty="0" smtClean="0"/>
            <a:t>Nutrition</a:t>
          </a:r>
          <a:endParaRPr lang="fr-FR" dirty="0"/>
        </a:p>
      </dgm:t>
    </dgm:pt>
    <dgm:pt modelId="{DB67A02D-A41A-4090-9B15-B58DD4820840}" type="parTrans" cxnId="{2A19815B-068A-4F89-BA67-F63DC04F8890}">
      <dgm:prSet/>
      <dgm:spPr/>
      <dgm:t>
        <a:bodyPr/>
        <a:lstStyle/>
        <a:p>
          <a:endParaRPr lang="fr-FR"/>
        </a:p>
      </dgm:t>
    </dgm:pt>
    <dgm:pt modelId="{F0F30943-5398-435B-9808-79D5936310A5}" type="sibTrans" cxnId="{2A19815B-068A-4F89-BA67-F63DC04F8890}">
      <dgm:prSet/>
      <dgm:spPr/>
      <dgm:t>
        <a:bodyPr/>
        <a:lstStyle/>
        <a:p>
          <a:endParaRPr lang="fr-FR"/>
        </a:p>
      </dgm:t>
    </dgm:pt>
    <dgm:pt modelId="{749C9FD7-0F50-469D-A6F2-F061BC570B55}">
      <dgm:prSet phldrT="[Texte]"/>
      <dgm:spPr/>
      <dgm:t>
        <a:bodyPr/>
        <a:lstStyle/>
        <a:p>
          <a:r>
            <a:rPr lang="fr-FR" dirty="0" smtClean="0"/>
            <a:t>Mobilité</a:t>
          </a:r>
          <a:endParaRPr lang="fr-FR" dirty="0"/>
        </a:p>
      </dgm:t>
    </dgm:pt>
    <dgm:pt modelId="{B4919708-3804-4642-92F9-6CE157DA7765}" type="parTrans" cxnId="{DA1864E8-7EA9-4AF1-98AD-36832B5D4103}">
      <dgm:prSet/>
      <dgm:spPr/>
      <dgm:t>
        <a:bodyPr/>
        <a:lstStyle/>
        <a:p>
          <a:endParaRPr lang="fr-FR"/>
        </a:p>
      </dgm:t>
    </dgm:pt>
    <dgm:pt modelId="{C674F631-7336-47F5-8F9B-A28B653B3138}" type="sibTrans" cxnId="{DA1864E8-7EA9-4AF1-98AD-36832B5D4103}">
      <dgm:prSet/>
      <dgm:spPr/>
      <dgm:t>
        <a:bodyPr/>
        <a:lstStyle/>
        <a:p>
          <a:endParaRPr lang="fr-FR"/>
        </a:p>
      </dgm:t>
    </dgm:pt>
    <dgm:pt modelId="{E5071305-218F-4DAD-AA05-7545640C5D09}" type="pres">
      <dgm:prSet presAssocID="{CEC8D9D5-EF0A-4ED3-BD9D-5CEF25626CD4}" presName="cycle" presStyleCnt="0">
        <dgm:presLayoutVars>
          <dgm:chMax val="1"/>
          <dgm:dir/>
          <dgm:animLvl val="ctr"/>
          <dgm:resizeHandles val="exact"/>
        </dgm:presLayoutVars>
      </dgm:prSet>
      <dgm:spPr/>
      <dgm:t>
        <a:bodyPr/>
        <a:lstStyle/>
        <a:p>
          <a:endParaRPr lang="fr-FR"/>
        </a:p>
      </dgm:t>
    </dgm:pt>
    <dgm:pt modelId="{02F5275C-9B6D-458C-A948-CA1A07145321}" type="pres">
      <dgm:prSet presAssocID="{B5EC13DA-4578-4107-A3A3-8E2F23C6DCA6}" presName="centerShape" presStyleLbl="node0" presStyleIdx="0" presStyleCnt="1"/>
      <dgm:spPr/>
      <dgm:t>
        <a:bodyPr/>
        <a:lstStyle/>
        <a:p>
          <a:endParaRPr lang="fr-FR"/>
        </a:p>
      </dgm:t>
    </dgm:pt>
    <dgm:pt modelId="{BFD94242-FE85-44EB-A33D-91D8B86A39D6}" type="pres">
      <dgm:prSet presAssocID="{98BC6A64-BDA1-4060-A643-93AD85E3FAD1}" presName="Name9" presStyleLbl="parChTrans1D2" presStyleIdx="0" presStyleCnt="7"/>
      <dgm:spPr/>
      <dgm:t>
        <a:bodyPr/>
        <a:lstStyle/>
        <a:p>
          <a:endParaRPr lang="fr-FR"/>
        </a:p>
      </dgm:t>
    </dgm:pt>
    <dgm:pt modelId="{28F648B5-E274-4ED5-83B3-26420131D07D}" type="pres">
      <dgm:prSet presAssocID="{98BC6A64-BDA1-4060-A643-93AD85E3FAD1}" presName="connTx" presStyleLbl="parChTrans1D2" presStyleIdx="0" presStyleCnt="7"/>
      <dgm:spPr/>
      <dgm:t>
        <a:bodyPr/>
        <a:lstStyle/>
        <a:p>
          <a:endParaRPr lang="fr-FR"/>
        </a:p>
      </dgm:t>
    </dgm:pt>
    <dgm:pt modelId="{4D6BEF07-CE16-454E-A5B6-A58403897E33}" type="pres">
      <dgm:prSet presAssocID="{0830DD01-EA3F-45BC-ADC1-221417B2304A}" presName="node" presStyleLbl="node1" presStyleIdx="0" presStyleCnt="7">
        <dgm:presLayoutVars>
          <dgm:bulletEnabled val="1"/>
        </dgm:presLayoutVars>
      </dgm:prSet>
      <dgm:spPr/>
      <dgm:t>
        <a:bodyPr/>
        <a:lstStyle/>
        <a:p>
          <a:endParaRPr lang="fr-FR"/>
        </a:p>
      </dgm:t>
    </dgm:pt>
    <dgm:pt modelId="{4D170AB5-B881-475E-A01B-52EF8F4ED38E}" type="pres">
      <dgm:prSet presAssocID="{5D8E3305-1CAF-4B32-9817-6B1706105A78}" presName="Name9" presStyleLbl="parChTrans1D2" presStyleIdx="1" presStyleCnt="7"/>
      <dgm:spPr/>
      <dgm:t>
        <a:bodyPr/>
        <a:lstStyle/>
        <a:p>
          <a:endParaRPr lang="fr-FR"/>
        </a:p>
      </dgm:t>
    </dgm:pt>
    <dgm:pt modelId="{55EB5BAE-1D68-4C71-9CD8-DDF947AD8D7F}" type="pres">
      <dgm:prSet presAssocID="{5D8E3305-1CAF-4B32-9817-6B1706105A78}" presName="connTx" presStyleLbl="parChTrans1D2" presStyleIdx="1" presStyleCnt="7"/>
      <dgm:spPr/>
      <dgm:t>
        <a:bodyPr/>
        <a:lstStyle/>
        <a:p>
          <a:endParaRPr lang="fr-FR"/>
        </a:p>
      </dgm:t>
    </dgm:pt>
    <dgm:pt modelId="{2476815B-74ED-4964-85D9-751E92F9E492}" type="pres">
      <dgm:prSet presAssocID="{48B8B5CE-02AA-4C96-8CA0-8996F448A67A}" presName="node" presStyleLbl="node1" presStyleIdx="1" presStyleCnt="7">
        <dgm:presLayoutVars>
          <dgm:bulletEnabled val="1"/>
        </dgm:presLayoutVars>
      </dgm:prSet>
      <dgm:spPr/>
      <dgm:t>
        <a:bodyPr/>
        <a:lstStyle/>
        <a:p>
          <a:endParaRPr lang="fr-FR"/>
        </a:p>
      </dgm:t>
    </dgm:pt>
    <dgm:pt modelId="{C1AEF080-A148-4AA3-90B4-AC4E24DD0DF4}" type="pres">
      <dgm:prSet presAssocID="{3083D62F-F541-45C4-BA08-2A7CDA713E47}" presName="Name9" presStyleLbl="parChTrans1D2" presStyleIdx="2" presStyleCnt="7"/>
      <dgm:spPr/>
      <dgm:t>
        <a:bodyPr/>
        <a:lstStyle/>
        <a:p>
          <a:endParaRPr lang="fr-FR"/>
        </a:p>
      </dgm:t>
    </dgm:pt>
    <dgm:pt modelId="{C4929949-52F0-429A-826E-EB309D2D292F}" type="pres">
      <dgm:prSet presAssocID="{3083D62F-F541-45C4-BA08-2A7CDA713E47}" presName="connTx" presStyleLbl="parChTrans1D2" presStyleIdx="2" presStyleCnt="7"/>
      <dgm:spPr/>
      <dgm:t>
        <a:bodyPr/>
        <a:lstStyle/>
        <a:p>
          <a:endParaRPr lang="fr-FR"/>
        </a:p>
      </dgm:t>
    </dgm:pt>
    <dgm:pt modelId="{8EBD3A56-7D63-4B13-B7D6-7BD0ECFCE42D}" type="pres">
      <dgm:prSet presAssocID="{9539450D-4D12-42BD-8494-4B388E77CE4E}" presName="node" presStyleLbl="node1" presStyleIdx="2" presStyleCnt="7">
        <dgm:presLayoutVars>
          <dgm:bulletEnabled val="1"/>
        </dgm:presLayoutVars>
      </dgm:prSet>
      <dgm:spPr/>
      <dgm:t>
        <a:bodyPr/>
        <a:lstStyle/>
        <a:p>
          <a:endParaRPr lang="fr-FR"/>
        </a:p>
      </dgm:t>
    </dgm:pt>
    <dgm:pt modelId="{607E7151-9C15-45C3-AC09-7259DD235FE5}" type="pres">
      <dgm:prSet presAssocID="{ACA784D8-D807-42D8-8EA1-C3447F6D920A}" presName="Name9" presStyleLbl="parChTrans1D2" presStyleIdx="3" presStyleCnt="7"/>
      <dgm:spPr/>
      <dgm:t>
        <a:bodyPr/>
        <a:lstStyle/>
        <a:p>
          <a:endParaRPr lang="fr-FR"/>
        </a:p>
      </dgm:t>
    </dgm:pt>
    <dgm:pt modelId="{C7333682-221E-48D6-B59E-2A10C477808B}" type="pres">
      <dgm:prSet presAssocID="{ACA784D8-D807-42D8-8EA1-C3447F6D920A}" presName="connTx" presStyleLbl="parChTrans1D2" presStyleIdx="3" presStyleCnt="7"/>
      <dgm:spPr/>
      <dgm:t>
        <a:bodyPr/>
        <a:lstStyle/>
        <a:p>
          <a:endParaRPr lang="fr-FR"/>
        </a:p>
      </dgm:t>
    </dgm:pt>
    <dgm:pt modelId="{FBBA8977-3499-4A1D-93A1-384A8B38842C}" type="pres">
      <dgm:prSet presAssocID="{96EDEE9D-5A35-424A-A0B0-5F521BED0568}" presName="node" presStyleLbl="node1" presStyleIdx="3" presStyleCnt="7">
        <dgm:presLayoutVars>
          <dgm:bulletEnabled val="1"/>
        </dgm:presLayoutVars>
      </dgm:prSet>
      <dgm:spPr/>
      <dgm:t>
        <a:bodyPr/>
        <a:lstStyle/>
        <a:p>
          <a:endParaRPr lang="fr-FR"/>
        </a:p>
      </dgm:t>
    </dgm:pt>
    <dgm:pt modelId="{38825B6E-BC9E-4A34-B603-DD884BAE0175}" type="pres">
      <dgm:prSet presAssocID="{ED9E00EE-C4B4-4381-9C86-D519EBA8D61B}" presName="Name9" presStyleLbl="parChTrans1D2" presStyleIdx="4" presStyleCnt="7"/>
      <dgm:spPr/>
      <dgm:t>
        <a:bodyPr/>
        <a:lstStyle/>
        <a:p>
          <a:endParaRPr lang="fr-FR"/>
        </a:p>
      </dgm:t>
    </dgm:pt>
    <dgm:pt modelId="{ADABE874-C20D-4659-817E-41518CDDC8DA}" type="pres">
      <dgm:prSet presAssocID="{ED9E00EE-C4B4-4381-9C86-D519EBA8D61B}" presName="connTx" presStyleLbl="parChTrans1D2" presStyleIdx="4" presStyleCnt="7"/>
      <dgm:spPr/>
      <dgm:t>
        <a:bodyPr/>
        <a:lstStyle/>
        <a:p>
          <a:endParaRPr lang="fr-FR"/>
        </a:p>
      </dgm:t>
    </dgm:pt>
    <dgm:pt modelId="{CD9EDC5F-367E-4373-B81D-728606824F61}" type="pres">
      <dgm:prSet presAssocID="{D1393E44-E189-4ABA-81F7-93C5F4E136A0}" presName="node" presStyleLbl="node1" presStyleIdx="4" presStyleCnt="7">
        <dgm:presLayoutVars>
          <dgm:bulletEnabled val="1"/>
        </dgm:presLayoutVars>
      </dgm:prSet>
      <dgm:spPr/>
      <dgm:t>
        <a:bodyPr/>
        <a:lstStyle/>
        <a:p>
          <a:endParaRPr lang="fr-FR"/>
        </a:p>
      </dgm:t>
    </dgm:pt>
    <dgm:pt modelId="{496500D7-F5A0-4422-8E70-F0F7BECD8962}" type="pres">
      <dgm:prSet presAssocID="{DB67A02D-A41A-4090-9B15-B58DD4820840}" presName="Name9" presStyleLbl="parChTrans1D2" presStyleIdx="5" presStyleCnt="7"/>
      <dgm:spPr/>
      <dgm:t>
        <a:bodyPr/>
        <a:lstStyle/>
        <a:p>
          <a:endParaRPr lang="fr-FR"/>
        </a:p>
      </dgm:t>
    </dgm:pt>
    <dgm:pt modelId="{5A5F59EA-42FB-4BC7-87D7-E96ED93D0D1E}" type="pres">
      <dgm:prSet presAssocID="{DB67A02D-A41A-4090-9B15-B58DD4820840}" presName="connTx" presStyleLbl="parChTrans1D2" presStyleIdx="5" presStyleCnt="7"/>
      <dgm:spPr/>
      <dgm:t>
        <a:bodyPr/>
        <a:lstStyle/>
        <a:p>
          <a:endParaRPr lang="fr-FR"/>
        </a:p>
      </dgm:t>
    </dgm:pt>
    <dgm:pt modelId="{6DC65E85-7233-449C-AEA4-11DA89CBCC27}" type="pres">
      <dgm:prSet presAssocID="{F00F5992-76EB-485E-BA9A-2941DD129796}" presName="node" presStyleLbl="node1" presStyleIdx="5" presStyleCnt="7">
        <dgm:presLayoutVars>
          <dgm:bulletEnabled val="1"/>
        </dgm:presLayoutVars>
      </dgm:prSet>
      <dgm:spPr/>
      <dgm:t>
        <a:bodyPr/>
        <a:lstStyle/>
        <a:p>
          <a:endParaRPr lang="fr-FR"/>
        </a:p>
      </dgm:t>
    </dgm:pt>
    <dgm:pt modelId="{18B3DBE6-AD95-4B9D-B659-9C7598EE2708}" type="pres">
      <dgm:prSet presAssocID="{B4919708-3804-4642-92F9-6CE157DA7765}" presName="Name9" presStyleLbl="parChTrans1D2" presStyleIdx="6" presStyleCnt="7"/>
      <dgm:spPr/>
      <dgm:t>
        <a:bodyPr/>
        <a:lstStyle/>
        <a:p>
          <a:endParaRPr lang="fr-FR"/>
        </a:p>
      </dgm:t>
    </dgm:pt>
    <dgm:pt modelId="{0F16675E-F437-447B-8ECD-60C29104DE4D}" type="pres">
      <dgm:prSet presAssocID="{B4919708-3804-4642-92F9-6CE157DA7765}" presName="connTx" presStyleLbl="parChTrans1D2" presStyleIdx="6" presStyleCnt="7"/>
      <dgm:spPr/>
      <dgm:t>
        <a:bodyPr/>
        <a:lstStyle/>
        <a:p>
          <a:endParaRPr lang="fr-FR"/>
        </a:p>
      </dgm:t>
    </dgm:pt>
    <dgm:pt modelId="{B9F838A7-6D53-4A23-B523-C22AC8E6E687}" type="pres">
      <dgm:prSet presAssocID="{749C9FD7-0F50-469D-A6F2-F061BC570B55}" presName="node" presStyleLbl="node1" presStyleIdx="6" presStyleCnt="7">
        <dgm:presLayoutVars>
          <dgm:bulletEnabled val="1"/>
        </dgm:presLayoutVars>
      </dgm:prSet>
      <dgm:spPr/>
      <dgm:t>
        <a:bodyPr/>
        <a:lstStyle/>
        <a:p>
          <a:endParaRPr lang="fr-FR"/>
        </a:p>
      </dgm:t>
    </dgm:pt>
  </dgm:ptLst>
  <dgm:cxnLst>
    <dgm:cxn modelId="{2842D75F-DD17-4561-9E46-4EFC42670427}" type="presOf" srcId="{DB67A02D-A41A-4090-9B15-B58DD4820840}" destId="{5A5F59EA-42FB-4BC7-87D7-E96ED93D0D1E}" srcOrd="1" destOrd="0" presId="urn:microsoft.com/office/officeart/2005/8/layout/radial1"/>
    <dgm:cxn modelId="{F4F63980-0840-4366-BBFD-AE9CB7D2BDAE}" type="presOf" srcId="{D1393E44-E189-4ABA-81F7-93C5F4E136A0}" destId="{CD9EDC5F-367E-4373-B81D-728606824F61}" srcOrd="0" destOrd="0" presId="urn:microsoft.com/office/officeart/2005/8/layout/radial1"/>
    <dgm:cxn modelId="{D128E1EF-5A29-4926-BA14-59F5ECCDFFB3}" type="presOf" srcId="{48B8B5CE-02AA-4C96-8CA0-8996F448A67A}" destId="{2476815B-74ED-4964-85D9-751E92F9E492}" srcOrd="0" destOrd="0" presId="urn:microsoft.com/office/officeart/2005/8/layout/radial1"/>
    <dgm:cxn modelId="{1EFD94E6-A167-4833-8885-6F6E2B5D427E}" srcId="{B5EC13DA-4578-4107-A3A3-8E2F23C6DCA6}" destId="{9539450D-4D12-42BD-8494-4B388E77CE4E}" srcOrd="2" destOrd="0" parTransId="{3083D62F-F541-45C4-BA08-2A7CDA713E47}" sibTransId="{250884CF-FFF0-4CC3-B7F6-2CE2231C2C2F}"/>
    <dgm:cxn modelId="{6433B7AA-E515-4BC9-86B5-B4942C196A74}" srcId="{CEC8D9D5-EF0A-4ED3-BD9D-5CEF25626CD4}" destId="{B5EC13DA-4578-4107-A3A3-8E2F23C6DCA6}" srcOrd="0" destOrd="0" parTransId="{E3B447DA-CB14-4E7B-875E-6A7A80AD6518}" sibTransId="{5FAE2657-281C-4998-ADEE-8E0440B5E297}"/>
    <dgm:cxn modelId="{77DAFA58-66FF-488A-922D-E5C4485B23B5}" type="presOf" srcId="{B4919708-3804-4642-92F9-6CE157DA7765}" destId="{0F16675E-F437-447B-8ECD-60C29104DE4D}" srcOrd="1" destOrd="0" presId="urn:microsoft.com/office/officeart/2005/8/layout/radial1"/>
    <dgm:cxn modelId="{AEB97485-73E0-41EC-B3A3-A42B0484BFC9}" type="presOf" srcId="{98BC6A64-BDA1-4060-A643-93AD85E3FAD1}" destId="{BFD94242-FE85-44EB-A33D-91D8B86A39D6}" srcOrd="0" destOrd="0" presId="urn:microsoft.com/office/officeart/2005/8/layout/radial1"/>
    <dgm:cxn modelId="{C4AE48D7-E5B9-4D3A-93E5-0AA5724033E3}" srcId="{B5EC13DA-4578-4107-A3A3-8E2F23C6DCA6}" destId="{D1393E44-E189-4ABA-81F7-93C5F4E136A0}" srcOrd="4" destOrd="0" parTransId="{ED9E00EE-C4B4-4381-9C86-D519EBA8D61B}" sibTransId="{D3D94D41-4C54-4D69-BC54-A4164D646D81}"/>
    <dgm:cxn modelId="{F6B5D1D0-CE23-4DA8-B2BF-36C7AAE30824}" type="presOf" srcId="{ACA784D8-D807-42D8-8EA1-C3447F6D920A}" destId="{C7333682-221E-48D6-B59E-2A10C477808B}" srcOrd="1" destOrd="0" presId="urn:microsoft.com/office/officeart/2005/8/layout/radial1"/>
    <dgm:cxn modelId="{B01AEA6F-C710-42C2-9B94-53D6CEB3FCB3}" type="presOf" srcId="{DB67A02D-A41A-4090-9B15-B58DD4820840}" destId="{496500D7-F5A0-4422-8E70-F0F7BECD8962}" srcOrd="0" destOrd="0" presId="urn:microsoft.com/office/officeart/2005/8/layout/radial1"/>
    <dgm:cxn modelId="{2ADEB4AE-E265-4D46-BFD5-36E66B297F73}" srcId="{B5EC13DA-4578-4107-A3A3-8E2F23C6DCA6}" destId="{96EDEE9D-5A35-424A-A0B0-5F521BED0568}" srcOrd="3" destOrd="0" parTransId="{ACA784D8-D807-42D8-8EA1-C3447F6D920A}" sibTransId="{FFEE1BE6-7430-4C71-9687-60A4C6B1DB0E}"/>
    <dgm:cxn modelId="{7FDABD86-E24F-48F3-BBD0-C6F178282F2F}" type="presOf" srcId="{0830DD01-EA3F-45BC-ADC1-221417B2304A}" destId="{4D6BEF07-CE16-454E-A5B6-A58403897E33}" srcOrd="0" destOrd="0" presId="urn:microsoft.com/office/officeart/2005/8/layout/radial1"/>
    <dgm:cxn modelId="{B61FBFBD-7930-43C8-95E7-77F04602C783}" type="presOf" srcId="{5D8E3305-1CAF-4B32-9817-6B1706105A78}" destId="{55EB5BAE-1D68-4C71-9CD8-DDF947AD8D7F}" srcOrd="1" destOrd="0" presId="urn:microsoft.com/office/officeart/2005/8/layout/radial1"/>
    <dgm:cxn modelId="{7E758808-860C-4401-A359-4A4AFC6B5653}" type="presOf" srcId="{ED9E00EE-C4B4-4381-9C86-D519EBA8D61B}" destId="{ADABE874-C20D-4659-817E-41518CDDC8DA}" srcOrd="1" destOrd="0" presId="urn:microsoft.com/office/officeart/2005/8/layout/radial1"/>
    <dgm:cxn modelId="{61F06898-C3C3-4763-9B47-AB5494D47F7E}" type="presOf" srcId="{CEC8D9D5-EF0A-4ED3-BD9D-5CEF25626CD4}" destId="{E5071305-218F-4DAD-AA05-7545640C5D09}" srcOrd="0" destOrd="0" presId="urn:microsoft.com/office/officeart/2005/8/layout/radial1"/>
    <dgm:cxn modelId="{8C8D7B7A-35B2-4F81-9B49-81C86446E0C8}" srcId="{B5EC13DA-4578-4107-A3A3-8E2F23C6DCA6}" destId="{0830DD01-EA3F-45BC-ADC1-221417B2304A}" srcOrd="0" destOrd="0" parTransId="{98BC6A64-BDA1-4060-A643-93AD85E3FAD1}" sibTransId="{D7665EAF-20EF-4893-9391-7E2DB0B116EB}"/>
    <dgm:cxn modelId="{7A8A9D44-BA5A-43E1-B617-C6B1CC3B1D76}" type="presOf" srcId="{98BC6A64-BDA1-4060-A643-93AD85E3FAD1}" destId="{28F648B5-E274-4ED5-83B3-26420131D07D}" srcOrd="1" destOrd="0" presId="urn:microsoft.com/office/officeart/2005/8/layout/radial1"/>
    <dgm:cxn modelId="{2B03FB5B-A620-4419-856F-0BC46CB50051}" type="presOf" srcId="{749C9FD7-0F50-469D-A6F2-F061BC570B55}" destId="{B9F838A7-6D53-4A23-B523-C22AC8E6E687}" srcOrd="0" destOrd="0" presId="urn:microsoft.com/office/officeart/2005/8/layout/radial1"/>
    <dgm:cxn modelId="{ED39F8EE-F99E-40AD-AB80-B84ED3C4FEA8}" type="presOf" srcId="{ACA784D8-D807-42D8-8EA1-C3447F6D920A}" destId="{607E7151-9C15-45C3-AC09-7259DD235FE5}" srcOrd="0" destOrd="0" presId="urn:microsoft.com/office/officeart/2005/8/layout/radial1"/>
    <dgm:cxn modelId="{5C211633-66AC-440F-A12E-66A3912A579F}" type="presOf" srcId="{5D8E3305-1CAF-4B32-9817-6B1706105A78}" destId="{4D170AB5-B881-475E-A01B-52EF8F4ED38E}" srcOrd="0" destOrd="0" presId="urn:microsoft.com/office/officeart/2005/8/layout/radial1"/>
    <dgm:cxn modelId="{4C9E952A-9FEA-43CD-AB20-9CC5EA0DA85C}" type="presOf" srcId="{B5EC13DA-4578-4107-A3A3-8E2F23C6DCA6}" destId="{02F5275C-9B6D-458C-A948-CA1A07145321}" srcOrd="0" destOrd="0" presId="urn:microsoft.com/office/officeart/2005/8/layout/radial1"/>
    <dgm:cxn modelId="{578F26FA-A37C-4791-9E35-C3BEDF2317A1}" type="presOf" srcId="{9539450D-4D12-42BD-8494-4B388E77CE4E}" destId="{8EBD3A56-7D63-4B13-B7D6-7BD0ECFCE42D}" srcOrd="0" destOrd="0" presId="urn:microsoft.com/office/officeart/2005/8/layout/radial1"/>
    <dgm:cxn modelId="{F3FC72AF-5559-46EC-99C0-2AEC4DA71ECF}" type="presOf" srcId="{F00F5992-76EB-485E-BA9A-2941DD129796}" destId="{6DC65E85-7233-449C-AEA4-11DA89CBCC27}" srcOrd="0" destOrd="0" presId="urn:microsoft.com/office/officeart/2005/8/layout/radial1"/>
    <dgm:cxn modelId="{0BC85BDF-1A67-44C5-8FEE-89139B8E9727}" type="presOf" srcId="{B4919708-3804-4642-92F9-6CE157DA7765}" destId="{18B3DBE6-AD95-4B9D-B659-9C7598EE2708}" srcOrd="0" destOrd="0" presId="urn:microsoft.com/office/officeart/2005/8/layout/radial1"/>
    <dgm:cxn modelId="{1D986067-569E-4A73-99B3-3C27A9383CC9}" type="presOf" srcId="{3083D62F-F541-45C4-BA08-2A7CDA713E47}" destId="{C4929949-52F0-429A-826E-EB309D2D292F}" srcOrd="1" destOrd="0" presId="urn:microsoft.com/office/officeart/2005/8/layout/radial1"/>
    <dgm:cxn modelId="{5BA3B044-7D9A-4371-8538-6C0BF919D044}" srcId="{B5EC13DA-4578-4107-A3A3-8E2F23C6DCA6}" destId="{48B8B5CE-02AA-4C96-8CA0-8996F448A67A}" srcOrd="1" destOrd="0" parTransId="{5D8E3305-1CAF-4B32-9817-6B1706105A78}" sibTransId="{513ED818-B824-4BB1-9C86-C649E12F7301}"/>
    <dgm:cxn modelId="{2A19815B-068A-4F89-BA67-F63DC04F8890}" srcId="{B5EC13DA-4578-4107-A3A3-8E2F23C6DCA6}" destId="{F00F5992-76EB-485E-BA9A-2941DD129796}" srcOrd="5" destOrd="0" parTransId="{DB67A02D-A41A-4090-9B15-B58DD4820840}" sibTransId="{F0F30943-5398-435B-9808-79D5936310A5}"/>
    <dgm:cxn modelId="{90EC44D6-3D28-4237-AB6A-84CB8439C813}" type="presOf" srcId="{96EDEE9D-5A35-424A-A0B0-5F521BED0568}" destId="{FBBA8977-3499-4A1D-93A1-384A8B38842C}" srcOrd="0" destOrd="0" presId="urn:microsoft.com/office/officeart/2005/8/layout/radial1"/>
    <dgm:cxn modelId="{DA1864E8-7EA9-4AF1-98AD-36832B5D4103}" srcId="{B5EC13DA-4578-4107-A3A3-8E2F23C6DCA6}" destId="{749C9FD7-0F50-469D-A6F2-F061BC570B55}" srcOrd="6" destOrd="0" parTransId="{B4919708-3804-4642-92F9-6CE157DA7765}" sibTransId="{C674F631-7336-47F5-8F9B-A28B653B3138}"/>
    <dgm:cxn modelId="{A14CB953-2174-4710-8049-DAFB4159037E}" type="presOf" srcId="{ED9E00EE-C4B4-4381-9C86-D519EBA8D61B}" destId="{38825B6E-BC9E-4A34-B603-DD884BAE0175}" srcOrd="0" destOrd="0" presId="urn:microsoft.com/office/officeart/2005/8/layout/radial1"/>
    <dgm:cxn modelId="{D47EC66C-8ABD-41B1-9851-1E79BB8E3B97}" type="presOf" srcId="{3083D62F-F541-45C4-BA08-2A7CDA713E47}" destId="{C1AEF080-A148-4AA3-90B4-AC4E24DD0DF4}" srcOrd="0" destOrd="0" presId="urn:microsoft.com/office/officeart/2005/8/layout/radial1"/>
    <dgm:cxn modelId="{9FB26C65-D616-4280-AECB-81B29356F4B0}" type="presParOf" srcId="{E5071305-218F-4DAD-AA05-7545640C5D09}" destId="{02F5275C-9B6D-458C-A948-CA1A07145321}" srcOrd="0" destOrd="0" presId="urn:microsoft.com/office/officeart/2005/8/layout/radial1"/>
    <dgm:cxn modelId="{7997CEB4-54DF-4BAD-8541-6D6B5FE6B557}" type="presParOf" srcId="{E5071305-218F-4DAD-AA05-7545640C5D09}" destId="{BFD94242-FE85-44EB-A33D-91D8B86A39D6}" srcOrd="1" destOrd="0" presId="urn:microsoft.com/office/officeart/2005/8/layout/radial1"/>
    <dgm:cxn modelId="{FCC7521A-CA0F-4C8A-B9F7-4BFD9DE8DDB0}" type="presParOf" srcId="{BFD94242-FE85-44EB-A33D-91D8B86A39D6}" destId="{28F648B5-E274-4ED5-83B3-26420131D07D}" srcOrd="0" destOrd="0" presId="urn:microsoft.com/office/officeart/2005/8/layout/radial1"/>
    <dgm:cxn modelId="{46DDE147-D383-47B9-8087-2CFFC589E028}" type="presParOf" srcId="{E5071305-218F-4DAD-AA05-7545640C5D09}" destId="{4D6BEF07-CE16-454E-A5B6-A58403897E33}" srcOrd="2" destOrd="0" presId="urn:microsoft.com/office/officeart/2005/8/layout/radial1"/>
    <dgm:cxn modelId="{DF483AE6-7CA6-4999-9261-489E2D42CF9F}" type="presParOf" srcId="{E5071305-218F-4DAD-AA05-7545640C5D09}" destId="{4D170AB5-B881-475E-A01B-52EF8F4ED38E}" srcOrd="3" destOrd="0" presId="urn:microsoft.com/office/officeart/2005/8/layout/radial1"/>
    <dgm:cxn modelId="{14CE83C7-3082-4F68-AD05-80F2D6778829}" type="presParOf" srcId="{4D170AB5-B881-475E-A01B-52EF8F4ED38E}" destId="{55EB5BAE-1D68-4C71-9CD8-DDF947AD8D7F}" srcOrd="0" destOrd="0" presId="urn:microsoft.com/office/officeart/2005/8/layout/radial1"/>
    <dgm:cxn modelId="{A49502C3-341A-4333-B4D4-088B7E879426}" type="presParOf" srcId="{E5071305-218F-4DAD-AA05-7545640C5D09}" destId="{2476815B-74ED-4964-85D9-751E92F9E492}" srcOrd="4" destOrd="0" presId="urn:microsoft.com/office/officeart/2005/8/layout/radial1"/>
    <dgm:cxn modelId="{7FD8C728-D456-4CE2-BEE3-1B74EBCDC632}" type="presParOf" srcId="{E5071305-218F-4DAD-AA05-7545640C5D09}" destId="{C1AEF080-A148-4AA3-90B4-AC4E24DD0DF4}" srcOrd="5" destOrd="0" presId="urn:microsoft.com/office/officeart/2005/8/layout/radial1"/>
    <dgm:cxn modelId="{4BD4D2F6-C04A-4071-B135-D380481ED6EE}" type="presParOf" srcId="{C1AEF080-A148-4AA3-90B4-AC4E24DD0DF4}" destId="{C4929949-52F0-429A-826E-EB309D2D292F}" srcOrd="0" destOrd="0" presId="urn:microsoft.com/office/officeart/2005/8/layout/radial1"/>
    <dgm:cxn modelId="{6BD05EC7-384C-426F-8E81-344883375C08}" type="presParOf" srcId="{E5071305-218F-4DAD-AA05-7545640C5D09}" destId="{8EBD3A56-7D63-4B13-B7D6-7BD0ECFCE42D}" srcOrd="6" destOrd="0" presId="urn:microsoft.com/office/officeart/2005/8/layout/radial1"/>
    <dgm:cxn modelId="{F7DC20D2-1A95-4010-B952-76C129382C25}" type="presParOf" srcId="{E5071305-218F-4DAD-AA05-7545640C5D09}" destId="{607E7151-9C15-45C3-AC09-7259DD235FE5}" srcOrd="7" destOrd="0" presId="urn:microsoft.com/office/officeart/2005/8/layout/radial1"/>
    <dgm:cxn modelId="{2CF82B94-AA97-4F56-A56F-C7FD364689AB}" type="presParOf" srcId="{607E7151-9C15-45C3-AC09-7259DD235FE5}" destId="{C7333682-221E-48D6-B59E-2A10C477808B}" srcOrd="0" destOrd="0" presId="urn:microsoft.com/office/officeart/2005/8/layout/radial1"/>
    <dgm:cxn modelId="{C259475C-4A91-4DD6-856A-61B596C30951}" type="presParOf" srcId="{E5071305-218F-4DAD-AA05-7545640C5D09}" destId="{FBBA8977-3499-4A1D-93A1-384A8B38842C}" srcOrd="8" destOrd="0" presId="urn:microsoft.com/office/officeart/2005/8/layout/radial1"/>
    <dgm:cxn modelId="{71BDD5FF-FC61-4F6E-9E13-4B326E4C2992}" type="presParOf" srcId="{E5071305-218F-4DAD-AA05-7545640C5D09}" destId="{38825B6E-BC9E-4A34-B603-DD884BAE0175}" srcOrd="9" destOrd="0" presId="urn:microsoft.com/office/officeart/2005/8/layout/radial1"/>
    <dgm:cxn modelId="{68C75E7C-60F2-4E8F-B624-6B2AAB9DF0D9}" type="presParOf" srcId="{38825B6E-BC9E-4A34-B603-DD884BAE0175}" destId="{ADABE874-C20D-4659-817E-41518CDDC8DA}" srcOrd="0" destOrd="0" presId="urn:microsoft.com/office/officeart/2005/8/layout/radial1"/>
    <dgm:cxn modelId="{0E8E2B9A-5115-4005-8B2B-2DFA827681BA}" type="presParOf" srcId="{E5071305-218F-4DAD-AA05-7545640C5D09}" destId="{CD9EDC5F-367E-4373-B81D-728606824F61}" srcOrd="10" destOrd="0" presId="urn:microsoft.com/office/officeart/2005/8/layout/radial1"/>
    <dgm:cxn modelId="{AD2E1A77-E9A0-4D58-A5A5-7EDF2525E525}" type="presParOf" srcId="{E5071305-218F-4DAD-AA05-7545640C5D09}" destId="{496500D7-F5A0-4422-8E70-F0F7BECD8962}" srcOrd="11" destOrd="0" presId="urn:microsoft.com/office/officeart/2005/8/layout/radial1"/>
    <dgm:cxn modelId="{169FA376-B9E8-47EF-B951-DB2AA0882B38}" type="presParOf" srcId="{496500D7-F5A0-4422-8E70-F0F7BECD8962}" destId="{5A5F59EA-42FB-4BC7-87D7-E96ED93D0D1E}" srcOrd="0" destOrd="0" presId="urn:microsoft.com/office/officeart/2005/8/layout/radial1"/>
    <dgm:cxn modelId="{931B112C-6953-4D03-8912-D85372A4E4A4}" type="presParOf" srcId="{E5071305-218F-4DAD-AA05-7545640C5D09}" destId="{6DC65E85-7233-449C-AEA4-11DA89CBCC27}" srcOrd="12" destOrd="0" presId="urn:microsoft.com/office/officeart/2005/8/layout/radial1"/>
    <dgm:cxn modelId="{8029DE88-EC8A-427C-9EA5-F1520C55A921}" type="presParOf" srcId="{E5071305-218F-4DAD-AA05-7545640C5D09}" destId="{18B3DBE6-AD95-4B9D-B659-9C7598EE2708}" srcOrd="13" destOrd="0" presId="urn:microsoft.com/office/officeart/2005/8/layout/radial1"/>
    <dgm:cxn modelId="{119E5D27-4792-46A3-8D43-BF537D55EA4E}" type="presParOf" srcId="{18B3DBE6-AD95-4B9D-B659-9C7598EE2708}" destId="{0F16675E-F437-447B-8ECD-60C29104DE4D}" srcOrd="0" destOrd="0" presId="urn:microsoft.com/office/officeart/2005/8/layout/radial1"/>
    <dgm:cxn modelId="{706682AB-B0B0-4909-889A-5BA72F82AE93}" type="presParOf" srcId="{E5071305-218F-4DAD-AA05-7545640C5D09}" destId="{B9F838A7-6D53-4A23-B523-C22AC8E6E687}" srcOrd="14" destOrd="0" presId="urn:microsoft.com/office/officeart/2005/8/layout/radial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5C8D9A-5C57-441A-89BD-49335F7AD19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fr-FR"/>
        </a:p>
      </dgm:t>
    </dgm:pt>
    <dgm:pt modelId="{213B03B5-C175-47A4-8357-3FFDAC58FCB2}">
      <dgm:prSet phldrT="[Texte]" custT="1"/>
      <dgm:spPr/>
      <dgm:t>
        <a:bodyPr/>
        <a:lstStyle/>
        <a:p>
          <a:r>
            <a:rPr lang="fr-FR" sz="1500" dirty="0" smtClean="0"/>
            <a:t>3 demi-journées par semaine</a:t>
          </a:r>
          <a:endParaRPr lang="fr-FR" sz="1500" dirty="0"/>
        </a:p>
      </dgm:t>
    </dgm:pt>
    <dgm:pt modelId="{587A6D2E-E0A5-40EC-91A3-098A01E41CC3}" type="parTrans" cxnId="{455E2B56-D92F-4384-9ABD-7610004FC101}">
      <dgm:prSet/>
      <dgm:spPr/>
      <dgm:t>
        <a:bodyPr/>
        <a:lstStyle/>
        <a:p>
          <a:endParaRPr lang="fr-FR" sz="1500"/>
        </a:p>
      </dgm:t>
    </dgm:pt>
    <dgm:pt modelId="{53FE1375-A5D1-4AC1-AFCE-832B3759CDA4}" type="sibTrans" cxnId="{455E2B56-D92F-4384-9ABD-7610004FC101}">
      <dgm:prSet/>
      <dgm:spPr/>
      <dgm:t>
        <a:bodyPr/>
        <a:lstStyle/>
        <a:p>
          <a:endParaRPr lang="fr-FR" sz="1500"/>
        </a:p>
      </dgm:t>
    </dgm:pt>
    <dgm:pt modelId="{376D528C-F2E0-43AA-9DAF-E36C3269D0A2}">
      <dgm:prSet phldrT="[Texte]" custT="1"/>
      <dgm:spPr/>
      <dgm:t>
        <a:bodyPr/>
        <a:lstStyle/>
        <a:p>
          <a:r>
            <a:rPr lang="fr-FR" sz="1500" dirty="0" smtClean="0"/>
            <a:t>15 semaines de rééducation</a:t>
          </a:r>
          <a:endParaRPr lang="fr-FR" sz="1500" dirty="0"/>
        </a:p>
      </dgm:t>
    </dgm:pt>
    <dgm:pt modelId="{EDE1BE2B-87F8-411B-A21A-B6C18E9EA318}" type="parTrans" cxnId="{6111CBBD-806F-42BC-9439-262C52836E7C}">
      <dgm:prSet/>
      <dgm:spPr/>
      <dgm:t>
        <a:bodyPr/>
        <a:lstStyle/>
        <a:p>
          <a:endParaRPr lang="fr-FR" sz="1500"/>
        </a:p>
      </dgm:t>
    </dgm:pt>
    <dgm:pt modelId="{83207A95-78C9-455E-87EB-64E1E6DD76CB}" type="sibTrans" cxnId="{6111CBBD-806F-42BC-9439-262C52836E7C}">
      <dgm:prSet/>
      <dgm:spPr/>
      <dgm:t>
        <a:bodyPr/>
        <a:lstStyle/>
        <a:p>
          <a:endParaRPr lang="fr-FR" sz="1500"/>
        </a:p>
      </dgm:t>
    </dgm:pt>
    <dgm:pt modelId="{0EE208FD-7A56-4130-A3F8-A5AB25C8CFA9}">
      <dgm:prSet phldrT="[Texte]" custT="1"/>
      <dgm:spPr/>
      <dgm:t>
        <a:bodyPr/>
        <a:lstStyle/>
        <a:p>
          <a:r>
            <a:rPr lang="fr-FR" sz="1500" dirty="0" smtClean="0"/>
            <a:t>Encadrée par un classeur de suivi</a:t>
          </a:r>
          <a:endParaRPr lang="fr-FR" sz="1500" dirty="0"/>
        </a:p>
      </dgm:t>
    </dgm:pt>
    <dgm:pt modelId="{FBD8780D-E4B7-4791-975D-127657D8BFF6}" type="parTrans" cxnId="{B40DB4A1-0AAB-410A-A576-483D7CD3CB7B}">
      <dgm:prSet/>
      <dgm:spPr/>
      <dgm:t>
        <a:bodyPr/>
        <a:lstStyle/>
        <a:p>
          <a:endParaRPr lang="fr-FR" sz="1500"/>
        </a:p>
      </dgm:t>
    </dgm:pt>
    <dgm:pt modelId="{F4B35CD2-67AE-4915-B48F-6FA04BBECE57}" type="sibTrans" cxnId="{B40DB4A1-0AAB-410A-A576-483D7CD3CB7B}">
      <dgm:prSet/>
      <dgm:spPr/>
      <dgm:t>
        <a:bodyPr/>
        <a:lstStyle/>
        <a:p>
          <a:endParaRPr lang="fr-FR" sz="1500"/>
        </a:p>
      </dgm:t>
    </dgm:pt>
    <dgm:pt modelId="{6BC5C728-4DA6-467D-AAF4-D9DC0B930E9B}" type="pres">
      <dgm:prSet presAssocID="{D35C8D9A-5C57-441A-89BD-49335F7AD199}" presName="Name0" presStyleCnt="0">
        <dgm:presLayoutVars>
          <dgm:chMax val="7"/>
          <dgm:chPref val="7"/>
          <dgm:dir/>
        </dgm:presLayoutVars>
      </dgm:prSet>
      <dgm:spPr/>
      <dgm:t>
        <a:bodyPr/>
        <a:lstStyle/>
        <a:p>
          <a:endParaRPr lang="fr-FR"/>
        </a:p>
      </dgm:t>
    </dgm:pt>
    <dgm:pt modelId="{ABBCA79B-4DA8-483A-8301-0267B17908DB}" type="pres">
      <dgm:prSet presAssocID="{D35C8D9A-5C57-441A-89BD-49335F7AD199}" presName="Name1" presStyleCnt="0"/>
      <dgm:spPr/>
      <dgm:t>
        <a:bodyPr/>
        <a:lstStyle/>
        <a:p>
          <a:endParaRPr lang="fr-FR"/>
        </a:p>
      </dgm:t>
    </dgm:pt>
    <dgm:pt modelId="{1A6920FE-947D-4F35-9475-84002A441077}" type="pres">
      <dgm:prSet presAssocID="{D35C8D9A-5C57-441A-89BD-49335F7AD199}" presName="cycle" presStyleCnt="0"/>
      <dgm:spPr/>
      <dgm:t>
        <a:bodyPr/>
        <a:lstStyle/>
        <a:p>
          <a:endParaRPr lang="fr-FR"/>
        </a:p>
      </dgm:t>
    </dgm:pt>
    <dgm:pt modelId="{4C59E5C9-C617-4FD1-9EF5-F721A832AEF1}" type="pres">
      <dgm:prSet presAssocID="{D35C8D9A-5C57-441A-89BD-49335F7AD199}" presName="srcNode" presStyleLbl="node1" presStyleIdx="0" presStyleCnt="3"/>
      <dgm:spPr/>
      <dgm:t>
        <a:bodyPr/>
        <a:lstStyle/>
        <a:p>
          <a:endParaRPr lang="fr-FR"/>
        </a:p>
      </dgm:t>
    </dgm:pt>
    <dgm:pt modelId="{58B1CE5E-E79A-4921-A5BE-0C786A05D94E}" type="pres">
      <dgm:prSet presAssocID="{D35C8D9A-5C57-441A-89BD-49335F7AD199}" presName="conn" presStyleLbl="parChTrans1D2" presStyleIdx="0" presStyleCnt="1"/>
      <dgm:spPr/>
      <dgm:t>
        <a:bodyPr/>
        <a:lstStyle/>
        <a:p>
          <a:endParaRPr lang="fr-FR"/>
        </a:p>
      </dgm:t>
    </dgm:pt>
    <dgm:pt modelId="{76E100C3-D8D3-41CF-808C-E72F52917184}" type="pres">
      <dgm:prSet presAssocID="{D35C8D9A-5C57-441A-89BD-49335F7AD199}" presName="extraNode" presStyleLbl="node1" presStyleIdx="0" presStyleCnt="3"/>
      <dgm:spPr/>
      <dgm:t>
        <a:bodyPr/>
        <a:lstStyle/>
        <a:p>
          <a:endParaRPr lang="fr-FR"/>
        </a:p>
      </dgm:t>
    </dgm:pt>
    <dgm:pt modelId="{9525B188-8DC8-4422-A214-491AFEA80B6D}" type="pres">
      <dgm:prSet presAssocID="{D35C8D9A-5C57-441A-89BD-49335F7AD199}" presName="dstNode" presStyleLbl="node1" presStyleIdx="0" presStyleCnt="3"/>
      <dgm:spPr/>
      <dgm:t>
        <a:bodyPr/>
        <a:lstStyle/>
        <a:p>
          <a:endParaRPr lang="fr-FR"/>
        </a:p>
      </dgm:t>
    </dgm:pt>
    <dgm:pt modelId="{03765BBB-C386-4462-BE82-EC5CFE0299F0}" type="pres">
      <dgm:prSet presAssocID="{213B03B5-C175-47A4-8357-3FFDAC58FCB2}" presName="text_1" presStyleLbl="node1" presStyleIdx="0" presStyleCnt="3">
        <dgm:presLayoutVars>
          <dgm:bulletEnabled val="1"/>
        </dgm:presLayoutVars>
      </dgm:prSet>
      <dgm:spPr/>
      <dgm:t>
        <a:bodyPr/>
        <a:lstStyle/>
        <a:p>
          <a:endParaRPr lang="fr-FR"/>
        </a:p>
      </dgm:t>
    </dgm:pt>
    <dgm:pt modelId="{AB474D35-154F-4CAD-9DE9-E62127662539}" type="pres">
      <dgm:prSet presAssocID="{213B03B5-C175-47A4-8357-3FFDAC58FCB2}" presName="accent_1" presStyleCnt="0"/>
      <dgm:spPr/>
      <dgm:t>
        <a:bodyPr/>
        <a:lstStyle/>
        <a:p>
          <a:endParaRPr lang="fr-FR"/>
        </a:p>
      </dgm:t>
    </dgm:pt>
    <dgm:pt modelId="{2520D784-C276-40E2-94DB-6ADCDB86B785}" type="pres">
      <dgm:prSet presAssocID="{213B03B5-C175-47A4-8357-3FFDAC58FCB2}" presName="accentRepeatNode" presStyleLbl="solidFgAcc1" presStyleIdx="0" presStyleCnt="3"/>
      <dgm:spPr/>
      <dgm:t>
        <a:bodyPr/>
        <a:lstStyle/>
        <a:p>
          <a:endParaRPr lang="fr-FR"/>
        </a:p>
      </dgm:t>
    </dgm:pt>
    <dgm:pt modelId="{0B0E8245-F33A-4657-B645-355E77DA72BA}" type="pres">
      <dgm:prSet presAssocID="{376D528C-F2E0-43AA-9DAF-E36C3269D0A2}" presName="text_2" presStyleLbl="node1" presStyleIdx="1" presStyleCnt="3">
        <dgm:presLayoutVars>
          <dgm:bulletEnabled val="1"/>
        </dgm:presLayoutVars>
      </dgm:prSet>
      <dgm:spPr/>
      <dgm:t>
        <a:bodyPr/>
        <a:lstStyle/>
        <a:p>
          <a:endParaRPr lang="fr-FR"/>
        </a:p>
      </dgm:t>
    </dgm:pt>
    <dgm:pt modelId="{208C2FD4-8B52-4DFF-B95B-ECB88B63D7E2}" type="pres">
      <dgm:prSet presAssocID="{376D528C-F2E0-43AA-9DAF-E36C3269D0A2}" presName="accent_2" presStyleCnt="0"/>
      <dgm:spPr/>
      <dgm:t>
        <a:bodyPr/>
        <a:lstStyle/>
        <a:p>
          <a:endParaRPr lang="fr-FR"/>
        </a:p>
      </dgm:t>
    </dgm:pt>
    <dgm:pt modelId="{EC005050-5F53-4998-9266-673B292FACEE}" type="pres">
      <dgm:prSet presAssocID="{376D528C-F2E0-43AA-9DAF-E36C3269D0A2}" presName="accentRepeatNode" presStyleLbl="solidFgAcc1" presStyleIdx="1" presStyleCnt="3"/>
      <dgm:spPr/>
      <dgm:t>
        <a:bodyPr/>
        <a:lstStyle/>
        <a:p>
          <a:endParaRPr lang="fr-FR"/>
        </a:p>
      </dgm:t>
    </dgm:pt>
    <dgm:pt modelId="{3A5D6423-EEA8-492A-BCE8-4250EAB66FF7}" type="pres">
      <dgm:prSet presAssocID="{0EE208FD-7A56-4130-A3F8-A5AB25C8CFA9}" presName="text_3" presStyleLbl="node1" presStyleIdx="2" presStyleCnt="3">
        <dgm:presLayoutVars>
          <dgm:bulletEnabled val="1"/>
        </dgm:presLayoutVars>
      </dgm:prSet>
      <dgm:spPr/>
      <dgm:t>
        <a:bodyPr/>
        <a:lstStyle/>
        <a:p>
          <a:endParaRPr lang="fr-FR"/>
        </a:p>
      </dgm:t>
    </dgm:pt>
    <dgm:pt modelId="{DAC8D645-398C-469F-BD34-D36FD1C585D2}" type="pres">
      <dgm:prSet presAssocID="{0EE208FD-7A56-4130-A3F8-A5AB25C8CFA9}" presName="accent_3" presStyleCnt="0"/>
      <dgm:spPr/>
      <dgm:t>
        <a:bodyPr/>
        <a:lstStyle/>
        <a:p>
          <a:endParaRPr lang="fr-FR"/>
        </a:p>
      </dgm:t>
    </dgm:pt>
    <dgm:pt modelId="{CF4CCD1A-EA1F-439F-9B54-D42D42D343BF}" type="pres">
      <dgm:prSet presAssocID="{0EE208FD-7A56-4130-A3F8-A5AB25C8CFA9}" presName="accentRepeatNode" presStyleLbl="solidFgAcc1" presStyleIdx="2" presStyleCnt="3"/>
      <dgm:spPr/>
      <dgm:t>
        <a:bodyPr/>
        <a:lstStyle/>
        <a:p>
          <a:endParaRPr lang="fr-FR"/>
        </a:p>
      </dgm:t>
    </dgm:pt>
  </dgm:ptLst>
  <dgm:cxnLst>
    <dgm:cxn modelId="{B40DB4A1-0AAB-410A-A576-483D7CD3CB7B}" srcId="{D35C8D9A-5C57-441A-89BD-49335F7AD199}" destId="{0EE208FD-7A56-4130-A3F8-A5AB25C8CFA9}" srcOrd="2" destOrd="0" parTransId="{FBD8780D-E4B7-4791-975D-127657D8BFF6}" sibTransId="{F4B35CD2-67AE-4915-B48F-6FA04BBECE57}"/>
    <dgm:cxn modelId="{236C17A5-4966-4B0A-82AA-31C027989039}" type="presOf" srcId="{0EE208FD-7A56-4130-A3F8-A5AB25C8CFA9}" destId="{3A5D6423-EEA8-492A-BCE8-4250EAB66FF7}" srcOrd="0" destOrd="0" presId="urn:microsoft.com/office/officeart/2008/layout/VerticalCurvedList"/>
    <dgm:cxn modelId="{60DEEF75-BF83-4F8B-961B-D549FB4087EB}" type="presOf" srcId="{376D528C-F2E0-43AA-9DAF-E36C3269D0A2}" destId="{0B0E8245-F33A-4657-B645-355E77DA72BA}" srcOrd="0" destOrd="0" presId="urn:microsoft.com/office/officeart/2008/layout/VerticalCurvedList"/>
    <dgm:cxn modelId="{6111CBBD-806F-42BC-9439-262C52836E7C}" srcId="{D35C8D9A-5C57-441A-89BD-49335F7AD199}" destId="{376D528C-F2E0-43AA-9DAF-E36C3269D0A2}" srcOrd="1" destOrd="0" parTransId="{EDE1BE2B-87F8-411B-A21A-B6C18E9EA318}" sibTransId="{83207A95-78C9-455E-87EB-64E1E6DD76CB}"/>
    <dgm:cxn modelId="{4CF870B0-8F53-471F-BE5C-A515AE89AB3B}" type="presOf" srcId="{213B03B5-C175-47A4-8357-3FFDAC58FCB2}" destId="{03765BBB-C386-4462-BE82-EC5CFE0299F0}" srcOrd="0" destOrd="0" presId="urn:microsoft.com/office/officeart/2008/layout/VerticalCurvedList"/>
    <dgm:cxn modelId="{6328FA5E-593E-47B5-959B-F521FB42844F}" type="presOf" srcId="{D35C8D9A-5C57-441A-89BD-49335F7AD199}" destId="{6BC5C728-4DA6-467D-AAF4-D9DC0B930E9B}" srcOrd="0" destOrd="0" presId="urn:microsoft.com/office/officeart/2008/layout/VerticalCurvedList"/>
    <dgm:cxn modelId="{455E2B56-D92F-4384-9ABD-7610004FC101}" srcId="{D35C8D9A-5C57-441A-89BD-49335F7AD199}" destId="{213B03B5-C175-47A4-8357-3FFDAC58FCB2}" srcOrd="0" destOrd="0" parTransId="{587A6D2E-E0A5-40EC-91A3-098A01E41CC3}" sibTransId="{53FE1375-A5D1-4AC1-AFCE-832B3759CDA4}"/>
    <dgm:cxn modelId="{64698B8D-2D74-450E-9278-C0BA92831731}" type="presOf" srcId="{53FE1375-A5D1-4AC1-AFCE-832B3759CDA4}" destId="{58B1CE5E-E79A-4921-A5BE-0C786A05D94E}" srcOrd="0" destOrd="0" presId="urn:microsoft.com/office/officeart/2008/layout/VerticalCurvedList"/>
    <dgm:cxn modelId="{0A8FE699-314A-4308-8B6E-DACDA20548E6}" type="presParOf" srcId="{6BC5C728-4DA6-467D-AAF4-D9DC0B930E9B}" destId="{ABBCA79B-4DA8-483A-8301-0267B17908DB}" srcOrd="0" destOrd="0" presId="urn:microsoft.com/office/officeart/2008/layout/VerticalCurvedList"/>
    <dgm:cxn modelId="{B807581A-A5BE-42AC-9F96-AA3C3EDBDEF2}" type="presParOf" srcId="{ABBCA79B-4DA8-483A-8301-0267B17908DB}" destId="{1A6920FE-947D-4F35-9475-84002A441077}" srcOrd="0" destOrd="0" presId="urn:microsoft.com/office/officeart/2008/layout/VerticalCurvedList"/>
    <dgm:cxn modelId="{B46CF313-7FB5-40AE-AF66-5075E9C7C1F2}" type="presParOf" srcId="{1A6920FE-947D-4F35-9475-84002A441077}" destId="{4C59E5C9-C617-4FD1-9EF5-F721A832AEF1}" srcOrd="0" destOrd="0" presId="urn:microsoft.com/office/officeart/2008/layout/VerticalCurvedList"/>
    <dgm:cxn modelId="{B2E0F179-F77A-432F-8E0A-3C3D9A34F38F}" type="presParOf" srcId="{1A6920FE-947D-4F35-9475-84002A441077}" destId="{58B1CE5E-E79A-4921-A5BE-0C786A05D94E}" srcOrd="1" destOrd="0" presId="urn:microsoft.com/office/officeart/2008/layout/VerticalCurvedList"/>
    <dgm:cxn modelId="{5F5506BF-1FDD-4011-9C3C-4E0FA3AA4829}" type="presParOf" srcId="{1A6920FE-947D-4F35-9475-84002A441077}" destId="{76E100C3-D8D3-41CF-808C-E72F52917184}" srcOrd="2" destOrd="0" presId="urn:microsoft.com/office/officeart/2008/layout/VerticalCurvedList"/>
    <dgm:cxn modelId="{C8784A9B-617B-4672-A585-D26B22EB3BD2}" type="presParOf" srcId="{1A6920FE-947D-4F35-9475-84002A441077}" destId="{9525B188-8DC8-4422-A214-491AFEA80B6D}" srcOrd="3" destOrd="0" presId="urn:microsoft.com/office/officeart/2008/layout/VerticalCurvedList"/>
    <dgm:cxn modelId="{F588EB49-B63C-4AAD-9D3D-BEC135536A54}" type="presParOf" srcId="{ABBCA79B-4DA8-483A-8301-0267B17908DB}" destId="{03765BBB-C386-4462-BE82-EC5CFE0299F0}" srcOrd="1" destOrd="0" presId="urn:microsoft.com/office/officeart/2008/layout/VerticalCurvedList"/>
    <dgm:cxn modelId="{D0A6A34F-24C5-4950-9649-EF968F689365}" type="presParOf" srcId="{ABBCA79B-4DA8-483A-8301-0267B17908DB}" destId="{AB474D35-154F-4CAD-9DE9-E62127662539}" srcOrd="2" destOrd="0" presId="urn:microsoft.com/office/officeart/2008/layout/VerticalCurvedList"/>
    <dgm:cxn modelId="{0CD8F07F-DF6C-42FC-AE35-9DB9E3AA86B5}" type="presParOf" srcId="{AB474D35-154F-4CAD-9DE9-E62127662539}" destId="{2520D784-C276-40E2-94DB-6ADCDB86B785}" srcOrd="0" destOrd="0" presId="urn:microsoft.com/office/officeart/2008/layout/VerticalCurvedList"/>
    <dgm:cxn modelId="{0B47164D-D2D4-4926-A9CE-EDED6A32ED1F}" type="presParOf" srcId="{ABBCA79B-4DA8-483A-8301-0267B17908DB}" destId="{0B0E8245-F33A-4657-B645-355E77DA72BA}" srcOrd="3" destOrd="0" presId="urn:microsoft.com/office/officeart/2008/layout/VerticalCurvedList"/>
    <dgm:cxn modelId="{50197AC2-0AAD-459A-A297-B53693EACD41}" type="presParOf" srcId="{ABBCA79B-4DA8-483A-8301-0267B17908DB}" destId="{208C2FD4-8B52-4DFF-B95B-ECB88B63D7E2}" srcOrd="4" destOrd="0" presId="urn:microsoft.com/office/officeart/2008/layout/VerticalCurvedList"/>
    <dgm:cxn modelId="{DDCAA61C-1D96-4C5A-825C-2956DF976906}" type="presParOf" srcId="{208C2FD4-8B52-4DFF-B95B-ECB88B63D7E2}" destId="{EC005050-5F53-4998-9266-673B292FACEE}" srcOrd="0" destOrd="0" presId="urn:microsoft.com/office/officeart/2008/layout/VerticalCurvedList"/>
    <dgm:cxn modelId="{51F50ABC-28C2-41AE-BB7B-3B399045088D}" type="presParOf" srcId="{ABBCA79B-4DA8-483A-8301-0267B17908DB}" destId="{3A5D6423-EEA8-492A-BCE8-4250EAB66FF7}" srcOrd="5" destOrd="0" presId="urn:microsoft.com/office/officeart/2008/layout/VerticalCurvedList"/>
    <dgm:cxn modelId="{B12E8FAF-577C-4C77-AC0E-8759D59CF906}" type="presParOf" srcId="{ABBCA79B-4DA8-483A-8301-0267B17908DB}" destId="{DAC8D645-398C-469F-BD34-D36FD1C585D2}" srcOrd="6" destOrd="0" presId="urn:microsoft.com/office/officeart/2008/layout/VerticalCurvedList"/>
    <dgm:cxn modelId="{7AC3BBA9-0DAE-42C7-A600-FC5771948342}" type="presParOf" srcId="{DAC8D645-398C-469F-BD34-D36FD1C585D2}" destId="{CF4CCD1A-EA1F-439F-9B54-D42D42D343BF}"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CF84E4-57F5-477F-9093-48E20EF97E1D}" type="doc">
      <dgm:prSet loTypeId="urn:microsoft.com/office/officeart/2005/8/layout/cycle6" loCatId="relationship" qsTypeId="urn:microsoft.com/office/officeart/2005/8/quickstyle/simple1" qsCatId="simple" csTypeId="urn:microsoft.com/office/officeart/2005/8/colors/accent0_3" csCatId="mainScheme" phldr="1"/>
      <dgm:spPr/>
      <dgm:t>
        <a:bodyPr/>
        <a:lstStyle/>
        <a:p>
          <a:endParaRPr lang="fr-FR"/>
        </a:p>
      </dgm:t>
    </dgm:pt>
    <dgm:pt modelId="{4842CA1D-4BB8-4D2C-9DE8-D25349AA1099}">
      <dgm:prSet phldrT="[Texte]"/>
      <dgm:spPr/>
      <dgm:t>
        <a:bodyPr/>
        <a:lstStyle/>
        <a:p>
          <a:r>
            <a:rPr lang="fr-FR" dirty="0" smtClean="0"/>
            <a:t>Fonctions cognitives</a:t>
          </a:r>
          <a:endParaRPr lang="fr-FR" dirty="0"/>
        </a:p>
      </dgm:t>
    </dgm:pt>
    <dgm:pt modelId="{23833805-CADC-4864-A652-9BAC62BDF980}" type="parTrans" cxnId="{083B0E08-FB40-4D6E-8080-2B831B52BA89}">
      <dgm:prSet/>
      <dgm:spPr/>
      <dgm:t>
        <a:bodyPr/>
        <a:lstStyle/>
        <a:p>
          <a:endParaRPr lang="fr-FR"/>
        </a:p>
      </dgm:t>
    </dgm:pt>
    <dgm:pt modelId="{05BEFDFB-FD04-46AA-A9C0-F2657FC15AE8}" type="sibTrans" cxnId="{083B0E08-FB40-4D6E-8080-2B831B52BA89}">
      <dgm:prSet/>
      <dgm:spPr/>
      <dgm:t>
        <a:bodyPr/>
        <a:lstStyle/>
        <a:p>
          <a:endParaRPr lang="fr-FR"/>
        </a:p>
      </dgm:t>
    </dgm:pt>
    <dgm:pt modelId="{0EE07744-C7CE-4D1C-BAE3-7887C7A5B676}">
      <dgm:prSet phldrT="[Texte]"/>
      <dgm:spPr/>
      <dgm:t>
        <a:bodyPr/>
        <a:lstStyle/>
        <a:p>
          <a:r>
            <a:rPr lang="fr-FR" dirty="0" smtClean="0"/>
            <a:t>Equilibre</a:t>
          </a:r>
          <a:endParaRPr lang="fr-FR" dirty="0"/>
        </a:p>
      </dgm:t>
    </dgm:pt>
    <dgm:pt modelId="{E38A39E3-A065-421B-B8B4-6DC0EF945DD2}" type="parTrans" cxnId="{680B0809-421E-4EF1-AB0E-C31176B1EB55}">
      <dgm:prSet/>
      <dgm:spPr/>
      <dgm:t>
        <a:bodyPr/>
        <a:lstStyle/>
        <a:p>
          <a:endParaRPr lang="fr-FR"/>
        </a:p>
      </dgm:t>
    </dgm:pt>
    <dgm:pt modelId="{C0A853CF-878D-4AC2-8B0C-6AEC9BE1C0CF}" type="sibTrans" cxnId="{680B0809-421E-4EF1-AB0E-C31176B1EB55}">
      <dgm:prSet/>
      <dgm:spPr/>
      <dgm:t>
        <a:bodyPr/>
        <a:lstStyle/>
        <a:p>
          <a:endParaRPr lang="fr-FR"/>
        </a:p>
      </dgm:t>
    </dgm:pt>
    <dgm:pt modelId="{0197B478-C4AC-4474-B1E6-68643623AE3C}">
      <dgm:prSet phldrT="[Texte]"/>
      <dgm:spPr/>
      <dgm:t>
        <a:bodyPr/>
        <a:lstStyle/>
        <a:p>
          <a:r>
            <a:rPr lang="fr-FR" dirty="0" smtClean="0"/>
            <a:t>Prévention des chutes</a:t>
          </a:r>
          <a:endParaRPr lang="fr-FR" dirty="0"/>
        </a:p>
      </dgm:t>
    </dgm:pt>
    <dgm:pt modelId="{38916D4F-EB52-41E7-B042-AA20755B593A}" type="parTrans" cxnId="{CF167213-10C7-4199-9936-B63A612E36C8}">
      <dgm:prSet/>
      <dgm:spPr/>
      <dgm:t>
        <a:bodyPr/>
        <a:lstStyle/>
        <a:p>
          <a:endParaRPr lang="fr-FR"/>
        </a:p>
      </dgm:t>
    </dgm:pt>
    <dgm:pt modelId="{6D0CC3D1-DE65-4805-A987-85014571B85A}" type="sibTrans" cxnId="{CF167213-10C7-4199-9936-B63A612E36C8}">
      <dgm:prSet/>
      <dgm:spPr/>
      <dgm:t>
        <a:bodyPr/>
        <a:lstStyle/>
        <a:p>
          <a:endParaRPr lang="fr-FR"/>
        </a:p>
      </dgm:t>
    </dgm:pt>
    <dgm:pt modelId="{0ED88E28-CFEA-49DD-A9AA-18310CF66A74}">
      <dgm:prSet phldrT="[Texte]"/>
      <dgm:spPr/>
      <dgm:t>
        <a:bodyPr/>
        <a:lstStyle/>
        <a:p>
          <a:r>
            <a:rPr lang="fr-FR" dirty="0" smtClean="0"/>
            <a:t>Nutrition</a:t>
          </a:r>
          <a:endParaRPr lang="fr-FR" dirty="0"/>
        </a:p>
      </dgm:t>
    </dgm:pt>
    <dgm:pt modelId="{305DC64E-D20B-4349-A2ED-97D033412ABC}" type="parTrans" cxnId="{6BE5358D-7E01-4730-97F2-01CCBB6D967C}">
      <dgm:prSet/>
      <dgm:spPr/>
      <dgm:t>
        <a:bodyPr/>
        <a:lstStyle/>
        <a:p>
          <a:endParaRPr lang="fr-FR"/>
        </a:p>
      </dgm:t>
    </dgm:pt>
    <dgm:pt modelId="{F1E2B8A0-7D21-4845-9E4F-04AB74D62F95}" type="sibTrans" cxnId="{6BE5358D-7E01-4730-97F2-01CCBB6D967C}">
      <dgm:prSet/>
      <dgm:spPr/>
      <dgm:t>
        <a:bodyPr/>
        <a:lstStyle/>
        <a:p>
          <a:endParaRPr lang="fr-FR"/>
        </a:p>
      </dgm:t>
    </dgm:pt>
    <dgm:pt modelId="{3C1BB977-DABF-4B0B-96AC-3C3A9D03659A}">
      <dgm:prSet phldrT="[Texte]"/>
      <dgm:spPr/>
      <dgm:t>
        <a:bodyPr/>
        <a:lstStyle/>
        <a:p>
          <a:r>
            <a:rPr lang="fr-FR" dirty="0" smtClean="0"/>
            <a:t>Force Musculaire</a:t>
          </a:r>
          <a:endParaRPr lang="fr-FR" dirty="0"/>
        </a:p>
      </dgm:t>
    </dgm:pt>
    <dgm:pt modelId="{74956C6D-0FFF-4B1F-9AB4-371E0E9CDF74}" type="parTrans" cxnId="{A17E7098-6695-45D2-BCC6-65A0FC34E52C}">
      <dgm:prSet/>
      <dgm:spPr/>
      <dgm:t>
        <a:bodyPr/>
        <a:lstStyle/>
        <a:p>
          <a:endParaRPr lang="fr-FR"/>
        </a:p>
      </dgm:t>
    </dgm:pt>
    <dgm:pt modelId="{E8AA6C8F-2714-459C-BDE8-F28126F7842A}" type="sibTrans" cxnId="{A17E7098-6695-45D2-BCC6-65A0FC34E52C}">
      <dgm:prSet/>
      <dgm:spPr/>
      <dgm:t>
        <a:bodyPr/>
        <a:lstStyle/>
        <a:p>
          <a:endParaRPr lang="fr-FR"/>
        </a:p>
      </dgm:t>
    </dgm:pt>
    <dgm:pt modelId="{ECA44DF5-5D32-43E9-8FE1-BDD042AE8815}">
      <dgm:prSet/>
      <dgm:spPr/>
      <dgm:t>
        <a:bodyPr/>
        <a:lstStyle/>
        <a:p>
          <a:r>
            <a:rPr lang="fr-FR" dirty="0" smtClean="0"/>
            <a:t>Suivi psychologique</a:t>
          </a:r>
          <a:endParaRPr lang="fr-FR" dirty="0"/>
        </a:p>
      </dgm:t>
    </dgm:pt>
    <dgm:pt modelId="{5E6C0BBD-6387-4030-BCA5-7A80EA126D28}" type="parTrans" cxnId="{8268592C-C42B-42F3-825F-3C32E767EFE9}">
      <dgm:prSet/>
      <dgm:spPr/>
      <dgm:t>
        <a:bodyPr/>
        <a:lstStyle/>
        <a:p>
          <a:endParaRPr lang="fr-FR"/>
        </a:p>
      </dgm:t>
    </dgm:pt>
    <dgm:pt modelId="{BE8E7C3A-FFEB-4765-B6D8-1B5090CB2951}" type="sibTrans" cxnId="{8268592C-C42B-42F3-825F-3C32E767EFE9}">
      <dgm:prSet/>
      <dgm:spPr/>
      <dgm:t>
        <a:bodyPr/>
        <a:lstStyle/>
        <a:p>
          <a:endParaRPr lang="fr-FR"/>
        </a:p>
      </dgm:t>
    </dgm:pt>
    <dgm:pt modelId="{107FCF1C-7F5E-4CD5-BC7E-D85CD599406F}" type="pres">
      <dgm:prSet presAssocID="{C4CF84E4-57F5-477F-9093-48E20EF97E1D}" presName="cycle" presStyleCnt="0">
        <dgm:presLayoutVars>
          <dgm:dir/>
          <dgm:resizeHandles val="exact"/>
        </dgm:presLayoutVars>
      </dgm:prSet>
      <dgm:spPr/>
      <dgm:t>
        <a:bodyPr/>
        <a:lstStyle/>
        <a:p>
          <a:endParaRPr lang="fr-FR"/>
        </a:p>
      </dgm:t>
    </dgm:pt>
    <dgm:pt modelId="{E1AE8356-F883-47A8-BD5D-F6CE6917BF28}" type="pres">
      <dgm:prSet presAssocID="{4842CA1D-4BB8-4D2C-9DE8-D25349AA1099}" presName="node" presStyleLbl="node1" presStyleIdx="0" presStyleCnt="6">
        <dgm:presLayoutVars>
          <dgm:bulletEnabled val="1"/>
        </dgm:presLayoutVars>
      </dgm:prSet>
      <dgm:spPr/>
      <dgm:t>
        <a:bodyPr/>
        <a:lstStyle/>
        <a:p>
          <a:endParaRPr lang="fr-FR"/>
        </a:p>
      </dgm:t>
    </dgm:pt>
    <dgm:pt modelId="{7A29E299-4771-410A-8813-0997E1A2EAD8}" type="pres">
      <dgm:prSet presAssocID="{4842CA1D-4BB8-4D2C-9DE8-D25349AA1099}" presName="spNode" presStyleCnt="0"/>
      <dgm:spPr/>
    </dgm:pt>
    <dgm:pt modelId="{75C5A854-217A-45F4-B1FF-15243CA19EA4}" type="pres">
      <dgm:prSet presAssocID="{05BEFDFB-FD04-46AA-A9C0-F2657FC15AE8}" presName="sibTrans" presStyleLbl="sibTrans1D1" presStyleIdx="0" presStyleCnt="6"/>
      <dgm:spPr/>
      <dgm:t>
        <a:bodyPr/>
        <a:lstStyle/>
        <a:p>
          <a:endParaRPr lang="fr-FR"/>
        </a:p>
      </dgm:t>
    </dgm:pt>
    <dgm:pt modelId="{E9D4CF87-CBFC-451F-83D1-9CAAA69B60D9}" type="pres">
      <dgm:prSet presAssocID="{0EE07744-C7CE-4D1C-BAE3-7887C7A5B676}" presName="node" presStyleLbl="node1" presStyleIdx="1" presStyleCnt="6">
        <dgm:presLayoutVars>
          <dgm:bulletEnabled val="1"/>
        </dgm:presLayoutVars>
      </dgm:prSet>
      <dgm:spPr/>
      <dgm:t>
        <a:bodyPr/>
        <a:lstStyle/>
        <a:p>
          <a:endParaRPr lang="fr-FR"/>
        </a:p>
      </dgm:t>
    </dgm:pt>
    <dgm:pt modelId="{58F7953A-1482-4E4D-982B-6D504F7923E2}" type="pres">
      <dgm:prSet presAssocID="{0EE07744-C7CE-4D1C-BAE3-7887C7A5B676}" presName="spNode" presStyleCnt="0"/>
      <dgm:spPr/>
    </dgm:pt>
    <dgm:pt modelId="{A6E34D3F-54C0-4F9E-BF00-E93D3C54075B}" type="pres">
      <dgm:prSet presAssocID="{C0A853CF-878D-4AC2-8B0C-6AEC9BE1C0CF}" presName="sibTrans" presStyleLbl="sibTrans1D1" presStyleIdx="1" presStyleCnt="6"/>
      <dgm:spPr/>
      <dgm:t>
        <a:bodyPr/>
        <a:lstStyle/>
        <a:p>
          <a:endParaRPr lang="fr-FR"/>
        </a:p>
      </dgm:t>
    </dgm:pt>
    <dgm:pt modelId="{80771942-C0F2-4FE9-BBEF-38FC5F0BD9BB}" type="pres">
      <dgm:prSet presAssocID="{0197B478-C4AC-4474-B1E6-68643623AE3C}" presName="node" presStyleLbl="node1" presStyleIdx="2" presStyleCnt="6">
        <dgm:presLayoutVars>
          <dgm:bulletEnabled val="1"/>
        </dgm:presLayoutVars>
      </dgm:prSet>
      <dgm:spPr/>
      <dgm:t>
        <a:bodyPr/>
        <a:lstStyle/>
        <a:p>
          <a:endParaRPr lang="fr-FR"/>
        </a:p>
      </dgm:t>
    </dgm:pt>
    <dgm:pt modelId="{4795C510-784A-4DCC-A0E8-1AE3E366AC25}" type="pres">
      <dgm:prSet presAssocID="{0197B478-C4AC-4474-B1E6-68643623AE3C}" presName="spNode" presStyleCnt="0"/>
      <dgm:spPr/>
    </dgm:pt>
    <dgm:pt modelId="{F9C08288-5D8C-417D-B1F1-66E29ED0ECAE}" type="pres">
      <dgm:prSet presAssocID="{6D0CC3D1-DE65-4805-A987-85014571B85A}" presName="sibTrans" presStyleLbl="sibTrans1D1" presStyleIdx="2" presStyleCnt="6"/>
      <dgm:spPr/>
      <dgm:t>
        <a:bodyPr/>
        <a:lstStyle/>
        <a:p>
          <a:endParaRPr lang="fr-FR"/>
        </a:p>
      </dgm:t>
    </dgm:pt>
    <dgm:pt modelId="{C9BC0210-9A60-4D9C-AE3D-9D57EDBB97AE}" type="pres">
      <dgm:prSet presAssocID="{0ED88E28-CFEA-49DD-A9AA-18310CF66A74}" presName="node" presStyleLbl="node1" presStyleIdx="3" presStyleCnt="6">
        <dgm:presLayoutVars>
          <dgm:bulletEnabled val="1"/>
        </dgm:presLayoutVars>
      </dgm:prSet>
      <dgm:spPr/>
      <dgm:t>
        <a:bodyPr/>
        <a:lstStyle/>
        <a:p>
          <a:endParaRPr lang="fr-FR"/>
        </a:p>
      </dgm:t>
    </dgm:pt>
    <dgm:pt modelId="{1F9396BB-8A55-4BA1-B900-A6F5957E3F39}" type="pres">
      <dgm:prSet presAssocID="{0ED88E28-CFEA-49DD-A9AA-18310CF66A74}" presName="spNode" presStyleCnt="0"/>
      <dgm:spPr/>
    </dgm:pt>
    <dgm:pt modelId="{F1BEFB12-E109-4110-B275-7D37C2553FBC}" type="pres">
      <dgm:prSet presAssocID="{F1E2B8A0-7D21-4845-9E4F-04AB74D62F95}" presName="sibTrans" presStyleLbl="sibTrans1D1" presStyleIdx="3" presStyleCnt="6"/>
      <dgm:spPr/>
      <dgm:t>
        <a:bodyPr/>
        <a:lstStyle/>
        <a:p>
          <a:endParaRPr lang="fr-FR"/>
        </a:p>
      </dgm:t>
    </dgm:pt>
    <dgm:pt modelId="{D2923B78-3754-43FF-9789-EC0680569196}" type="pres">
      <dgm:prSet presAssocID="{3C1BB977-DABF-4B0B-96AC-3C3A9D03659A}" presName="node" presStyleLbl="node1" presStyleIdx="4" presStyleCnt="6">
        <dgm:presLayoutVars>
          <dgm:bulletEnabled val="1"/>
        </dgm:presLayoutVars>
      </dgm:prSet>
      <dgm:spPr/>
      <dgm:t>
        <a:bodyPr/>
        <a:lstStyle/>
        <a:p>
          <a:endParaRPr lang="fr-FR"/>
        </a:p>
      </dgm:t>
    </dgm:pt>
    <dgm:pt modelId="{DDB02351-5F53-49BE-A1DC-3C4F4EC68887}" type="pres">
      <dgm:prSet presAssocID="{3C1BB977-DABF-4B0B-96AC-3C3A9D03659A}" presName="spNode" presStyleCnt="0"/>
      <dgm:spPr/>
    </dgm:pt>
    <dgm:pt modelId="{570AD030-A6ED-4B42-9777-FE9F73B14501}" type="pres">
      <dgm:prSet presAssocID="{E8AA6C8F-2714-459C-BDE8-F28126F7842A}" presName="sibTrans" presStyleLbl="sibTrans1D1" presStyleIdx="4" presStyleCnt="6"/>
      <dgm:spPr/>
      <dgm:t>
        <a:bodyPr/>
        <a:lstStyle/>
        <a:p>
          <a:endParaRPr lang="fr-FR"/>
        </a:p>
      </dgm:t>
    </dgm:pt>
    <dgm:pt modelId="{8BCD944D-2897-41DE-84BF-EAD633D0EC2F}" type="pres">
      <dgm:prSet presAssocID="{ECA44DF5-5D32-43E9-8FE1-BDD042AE8815}" presName="node" presStyleLbl="node1" presStyleIdx="5" presStyleCnt="6">
        <dgm:presLayoutVars>
          <dgm:bulletEnabled val="1"/>
        </dgm:presLayoutVars>
      </dgm:prSet>
      <dgm:spPr/>
      <dgm:t>
        <a:bodyPr/>
        <a:lstStyle/>
        <a:p>
          <a:endParaRPr lang="fr-FR"/>
        </a:p>
      </dgm:t>
    </dgm:pt>
    <dgm:pt modelId="{C1AB571D-5790-4F38-A806-EABB09829B81}" type="pres">
      <dgm:prSet presAssocID="{ECA44DF5-5D32-43E9-8FE1-BDD042AE8815}" presName="spNode" presStyleCnt="0"/>
      <dgm:spPr/>
    </dgm:pt>
    <dgm:pt modelId="{4185B945-C02A-4CD6-824D-EFCE5D27E886}" type="pres">
      <dgm:prSet presAssocID="{BE8E7C3A-FFEB-4765-B6D8-1B5090CB2951}" presName="sibTrans" presStyleLbl="sibTrans1D1" presStyleIdx="5" presStyleCnt="6"/>
      <dgm:spPr/>
      <dgm:t>
        <a:bodyPr/>
        <a:lstStyle/>
        <a:p>
          <a:endParaRPr lang="fr-FR"/>
        </a:p>
      </dgm:t>
    </dgm:pt>
  </dgm:ptLst>
  <dgm:cxnLst>
    <dgm:cxn modelId="{B0724EF8-51BF-42B4-A8E2-975BEFF0D47B}" type="presOf" srcId="{0EE07744-C7CE-4D1C-BAE3-7887C7A5B676}" destId="{E9D4CF87-CBFC-451F-83D1-9CAAA69B60D9}" srcOrd="0" destOrd="0" presId="urn:microsoft.com/office/officeart/2005/8/layout/cycle6"/>
    <dgm:cxn modelId="{49B72FA4-54E6-4DDF-84C9-8178720F4919}" type="presOf" srcId="{05BEFDFB-FD04-46AA-A9C0-F2657FC15AE8}" destId="{75C5A854-217A-45F4-B1FF-15243CA19EA4}" srcOrd="0" destOrd="0" presId="urn:microsoft.com/office/officeart/2005/8/layout/cycle6"/>
    <dgm:cxn modelId="{A17E7098-6695-45D2-BCC6-65A0FC34E52C}" srcId="{C4CF84E4-57F5-477F-9093-48E20EF97E1D}" destId="{3C1BB977-DABF-4B0B-96AC-3C3A9D03659A}" srcOrd="4" destOrd="0" parTransId="{74956C6D-0FFF-4B1F-9AB4-371E0E9CDF74}" sibTransId="{E8AA6C8F-2714-459C-BDE8-F28126F7842A}"/>
    <dgm:cxn modelId="{580FDEBE-3125-428A-9C86-B510B1B53367}" type="presOf" srcId="{BE8E7C3A-FFEB-4765-B6D8-1B5090CB2951}" destId="{4185B945-C02A-4CD6-824D-EFCE5D27E886}" srcOrd="0" destOrd="0" presId="urn:microsoft.com/office/officeart/2005/8/layout/cycle6"/>
    <dgm:cxn modelId="{6BE5358D-7E01-4730-97F2-01CCBB6D967C}" srcId="{C4CF84E4-57F5-477F-9093-48E20EF97E1D}" destId="{0ED88E28-CFEA-49DD-A9AA-18310CF66A74}" srcOrd="3" destOrd="0" parTransId="{305DC64E-D20B-4349-A2ED-97D033412ABC}" sibTransId="{F1E2B8A0-7D21-4845-9E4F-04AB74D62F95}"/>
    <dgm:cxn modelId="{D270BFA7-88C2-4BC6-B0A6-D11FFF095463}" type="presOf" srcId="{6D0CC3D1-DE65-4805-A987-85014571B85A}" destId="{F9C08288-5D8C-417D-B1F1-66E29ED0ECAE}" srcOrd="0" destOrd="0" presId="urn:microsoft.com/office/officeart/2005/8/layout/cycle6"/>
    <dgm:cxn modelId="{35D6A85B-9BF7-4533-817E-48C3F2460772}" type="presOf" srcId="{E8AA6C8F-2714-459C-BDE8-F28126F7842A}" destId="{570AD030-A6ED-4B42-9777-FE9F73B14501}" srcOrd="0" destOrd="0" presId="urn:microsoft.com/office/officeart/2005/8/layout/cycle6"/>
    <dgm:cxn modelId="{30D264BE-7735-416B-AF03-C61F5C849E91}" type="presOf" srcId="{0197B478-C4AC-4474-B1E6-68643623AE3C}" destId="{80771942-C0F2-4FE9-BBEF-38FC5F0BD9BB}" srcOrd="0" destOrd="0" presId="urn:microsoft.com/office/officeart/2005/8/layout/cycle6"/>
    <dgm:cxn modelId="{8268592C-C42B-42F3-825F-3C32E767EFE9}" srcId="{C4CF84E4-57F5-477F-9093-48E20EF97E1D}" destId="{ECA44DF5-5D32-43E9-8FE1-BDD042AE8815}" srcOrd="5" destOrd="0" parTransId="{5E6C0BBD-6387-4030-BCA5-7A80EA126D28}" sibTransId="{BE8E7C3A-FFEB-4765-B6D8-1B5090CB2951}"/>
    <dgm:cxn modelId="{51255F98-F4B1-4CFA-A5E7-59758D600E2F}" type="presOf" srcId="{4842CA1D-4BB8-4D2C-9DE8-D25349AA1099}" destId="{E1AE8356-F883-47A8-BD5D-F6CE6917BF28}" srcOrd="0" destOrd="0" presId="urn:microsoft.com/office/officeart/2005/8/layout/cycle6"/>
    <dgm:cxn modelId="{680B0809-421E-4EF1-AB0E-C31176B1EB55}" srcId="{C4CF84E4-57F5-477F-9093-48E20EF97E1D}" destId="{0EE07744-C7CE-4D1C-BAE3-7887C7A5B676}" srcOrd="1" destOrd="0" parTransId="{E38A39E3-A065-421B-B8B4-6DC0EF945DD2}" sibTransId="{C0A853CF-878D-4AC2-8B0C-6AEC9BE1C0CF}"/>
    <dgm:cxn modelId="{71C9FEC8-5A14-47BA-B931-A5F637A3BAC9}" type="presOf" srcId="{ECA44DF5-5D32-43E9-8FE1-BDD042AE8815}" destId="{8BCD944D-2897-41DE-84BF-EAD633D0EC2F}" srcOrd="0" destOrd="0" presId="urn:microsoft.com/office/officeart/2005/8/layout/cycle6"/>
    <dgm:cxn modelId="{083B0E08-FB40-4D6E-8080-2B831B52BA89}" srcId="{C4CF84E4-57F5-477F-9093-48E20EF97E1D}" destId="{4842CA1D-4BB8-4D2C-9DE8-D25349AA1099}" srcOrd="0" destOrd="0" parTransId="{23833805-CADC-4864-A652-9BAC62BDF980}" sibTransId="{05BEFDFB-FD04-46AA-A9C0-F2657FC15AE8}"/>
    <dgm:cxn modelId="{5F12AA69-34BB-491E-B8F9-C388EF73D40E}" type="presOf" srcId="{0ED88E28-CFEA-49DD-A9AA-18310CF66A74}" destId="{C9BC0210-9A60-4D9C-AE3D-9D57EDBB97AE}" srcOrd="0" destOrd="0" presId="urn:microsoft.com/office/officeart/2005/8/layout/cycle6"/>
    <dgm:cxn modelId="{FF74FC28-19EB-4CAE-9563-BA7FC331667C}" type="presOf" srcId="{F1E2B8A0-7D21-4845-9E4F-04AB74D62F95}" destId="{F1BEFB12-E109-4110-B275-7D37C2553FBC}" srcOrd="0" destOrd="0" presId="urn:microsoft.com/office/officeart/2005/8/layout/cycle6"/>
    <dgm:cxn modelId="{FCA0A663-A588-418C-BA13-36E9203BF703}" type="presOf" srcId="{C0A853CF-878D-4AC2-8B0C-6AEC9BE1C0CF}" destId="{A6E34D3F-54C0-4F9E-BF00-E93D3C54075B}" srcOrd="0" destOrd="0" presId="urn:microsoft.com/office/officeart/2005/8/layout/cycle6"/>
    <dgm:cxn modelId="{CF167213-10C7-4199-9936-B63A612E36C8}" srcId="{C4CF84E4-57F5-477F-9093-48E20EF97E1D}" destId="{0197B478-C4AC-4474-B1E6-68643623AE3C}" srcOrd="2" destOrd="0" parTransId="{38916D4F-EB52-41E7-B042-AA20755B593A}" sibTransId="{6D0CC3D1-DE65-4805-A987-85014571B85A}"/>
    <dgm:cxn modelId="{8479F3E9-0FAE-4E1D-B862-762709B59FBB}" type="presOf" srcId="{3C1BB977-DABF-4B0B-96AC-3C3A9D03659A}" destId="{D2923B78-3754-43FF-9789-EC0680569196}" srcOrd="0" destOrd="0" presId="urn:microsoft.com/office/officeart/2005/8/layout/cycle6"/>
    <dgm:cxn modelId="{16C550E9-0AD4-4B7C-8CE2-D094A6A2607A}" type="presOf" srcId="{C4CF84E4-57F5-477F-9093-48E20EF97E1D}" destId="{107FCF1C-7F5E-4CD5-BC7E-D85CD599406F}" srcOrd="0" destOrd="0" presId="urn:microsoft.com/office/officeart/2005/8/layout/cycle6"/>
    <dgm:cxn modelId="{E24F1F53-2933-4F0F-82C2-989A02A26D62}" type="presParOf" srcId="{107FCF1C-7F5E-4CD5-BC7E-D85CD599406F}" destId="{E1AE8356-F883-47A8-BD5D-F6CE6917BF28}" srcOrd="0" destOrd="0" presId="urn:microsoft.com/office/officeart/2005/8/layout/cycle6"/>
    <dgm:cxn modelId="{7D33ADA3-EFB9-4F4F-822D-665AF9034F93}" type="presParOf" srcId="{107FCF1C-7F5E-4CD5-BC7E-D85CD599406F}" destId="{7A29E299-4771-410A-8813-0997E1A2EAD8}" srcOrd="1" destOrd="0" presId="urn:microsoft.com/office/officeart/2005/8/layout/cycle6"/>
    <dgm:cxn modelId="{AB234508-71AE-457B-B6F5-D05ECDEC4E7A}" type="presParOf" srcId="{107FCF1C-7F5E-4CD5-BC7E-D85CD599406F}" destId="{75C5A854-217A-45F4-B1FF-15243CA19EA4}" srcOrd="2" destOrd="0" presId="urn:microsoft.com/office/officeart/2005/8/layout/cycle6"/>
    <dgm:cxn modelId="{5A69A1EC-1163-46FD-ACC7-F0A4A8CB40DC}" type="presParOf" srcId="{107FCF1C-7F5E-4CD5-BC7E-D85CD599406F}" destId="{E9D4CF87-CBFC-451F-83D1-9CAAA69B60D9}" srcOrd="3" destOrd="0" presId="urn:microsoft.com/office/officeart/2005/8/layout/cycle6"/>
    <dgm:cxn modelId="{329563AA-2E7F-4DF3-AB70-45FAF884EF5B}" type="presParOf" srcId="{107FCF1C-7F5E-4CD5-BC7E-D85CD599406F}" destId="{58F7953A-1482-4E4D-982B-6D504F7923E2}" srcOrd="4" destOrd="0" presId="urn:microsoft.com/office/officeart/2005/8/layout/cycle6"/>
    <dgm:cxn modelId="{3060C735-C16F-4104-8120-75154F6CF7D8}" type="presParOf" srcId="{107FCF1C-7F5E-4CD5-BC7E-D85CD599406F}" destId="{A6E34D3F-54C0-4F9E-BF00-E93D3C54075B}" srcOrd="5" destOrd="0" presId="urn:microsoft.com/office/officeart/2005/8/layout/cycle6"/>
    <dgm:cxn modelId="{42D1F023-B7C8-433B-98C7-DA0B537DCC89}" type="presParOf" srcId="{107FCF1C-7F5E-4CD5-BC7E-D85CD599406F}" destId="{80771942-C0F2-4FE9-BBEF-38FC5F0BD9BB}" srcOrd="6" destOrd="0" presId="urn:microsoft.com/office/officeart/2005/8/layout/cycle6"/>
    <dgm:cxn modelId="{1AD4073C-6810-46E4-93D7-56C10F67D97A}" type="presParOf" srcId="{107FCF1C-7F5E-4CD5-BC7E-D85CD599406F}" destId="{4795C510-784A-4DCC-A0E8-1AE3E366AC25}" srcOrd="7" destOrd="0" presId="urn:microsoft.com/office/officeart/2005/8/layout/cycle6"/>
    <dgm:cxn modelId="{269DFDEF-5A7C-4EB3-A44A-545163478090}" type="presParOf" srcId="{107FCF1C-7F5E-4CD5-BC7E-D85CD599406F}" destId="{F9C08288-5D8C-417D-B1F1-66E29ED0ECAE}" srcOrd="8" destOrd="0" presId="urn:microsoft.com/office/officeart/2005/8/layout/cycle6"/>
    <dgm:cxn modelId="{1FD1410D-AF93-47AA-8411-3DE72920D05E}" type="presParOf" srcId="{107FCF1C-7F5E-4CD5-BC7E-D85CD599406F}" destId="{C9BC0210-9A60-4D9C-AE3D-9D57EDBB97AE}" srcOrd="9" destOrd="0" presId="urn:microsoft.com/office/officeart/2005/8/layout/cycle6"/>
    <dgm:cxn modelId="{493154FA-6BFD-4861-A52D-DE9B735689C2}" type="presParOf" srcId="{107FCF1C-7F5E-4CD5-BC7E-D85CD599406F}" destId="{1F9396BB-8A55-4BA1-B900-A6F5957E3F39}" srcOrd="10" destOrd="0" presId="urn:microsoft.com/office/officeart/2005/8/layout/cycle6"/>
    <dgm:cxn modelId="{061531D3-FB95-4784-B2E8-B49706626E14}" type="presParOf" srcId="{107FCF1C-7F5E-4CD5-BC7E-D85CD599406F}" destId="{F1BEFB12-E109-4110-B275-7D37C2553FBC}" srcOrd="11" destOrd="0" presId="urn:microsoft.com/office/officeart/2005/8/layout/cycle6"/>
    <dgm:cxn modelId="{7EE53E5D-05FE-4314-ADC6-3BF8687DBB37}" type="presParOf" srcId="{107FCF1C-7F5E-4CD5-BC7E-D85CD599406F}" destId="{D2923B78-3754-43FF-9789-EC0680569196}" srcOrd="12" destOrd="0" presId="urn:microsoft.com/office/officeart/2005/8/layout/cycle6"/>
    <dgm:cxn modelId="{8A6301AC-B2BE-4FD0-B821-1FFC4851B50E}" type="presParOf" srcId="{107FCF1C-7F5E-4CD5-BC7E-D85CD599406F}" destId="{DDB02351-5F53-49BE-A1DC-3C4F4EC68887}" srcOrd="13" destOrd="0" presId="urn:microsoft.com/office/officeart/2005/8/layout/cycle6"/>
    <dgm:cxn modelId="{CA56450A-7C60-4E05-985B-DCD53832041B}" type="presParOf" srcId="{107FCF1C-7F5E-4CD5-BC7E-D85CD599406F}" destId="{570AD030-A6ED-4B42-9777-FE9F73B14501}" srcOrd="14" destOrd="0" presId="urn:microsoft.com/office/officeart/2005/8/layout/cycle6"/>
    <dgm:cxn modelId="{EE6CAF6F-8191-4013-8ADC-7AED516CD270}" type="presParOf" srcId="{107FCF1C-7F5E-4CD5-BC7E-D85CD599406F}" destId="{8BCD944D-2897-41DE-84BF-EAD633D0EC2F}" srcOrd="15" destOrd="0" presId="urn:microsoft.com/office/officeart/2005/8/layout/cycle6"/>
    <dgm:cxn modelId="{1FF59D9A-EF3E-4174-A162-D74AAF2DADE2}" type="presParOf" srcId="{107FCF1C-7F5E-4CD5-BC7E-D85CD599406F}" destId="{C1AB571D-5790-4F38-A806-EABB09829B81}" srcOrd="16" destOrd="0" presId="urn:microsoft.com/office/officeart/2005/8/layout/cycle6"/>
    <dgm:cxn modelId="{3C58E81D-8910-4001-B3AC-BA1EF13F8C89}" type="presParOf" srcId="{107FCF1C-7F5E-4CD5-BC7E-D85CD599406F}" destId="{4185B945-C02A-4CD6-824D-EFCE5D27E886}" srcOrd="17" destOrd="0" presId="urn:microsoft.com/office/officeart/2005/8/layout/cycle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5275C-9B6D-458C-A948-CA1A07145321}">
      <dsp:nvSpPr>
        <dsp:cNvPr id="0" name=""/>
        <dsp:cNvSpPr/>
      </dsp:nvSpPr>
      <dsp:spPr>
        <a:xfrm>
          <a:off x="2595274" y="1892418"/>
          <a:ext cx="1438851" cy="143885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FR" sz="1900" kern="1200" dirty="0" smtClean="0"/>
            <a:t>Approche physique</a:t>
          </a:r>
        </a:p>
        <a:p>
          <a:pPr lvl="0" algn="ctr" defTabSz="844550">
            <a:lnSpc>
              <a:spcPct val="90000"/>
            </a:lnSpc>
            <a:spcBef>
              <a:spcPct val="0"/>
            </a:spcBef>
            <a:spcAft>
              <a:spcPct val="35000"/>
            </a:spcAft>
          </a:pPr>
          <a:r>
            <a:rPr lang="fr-FR" sz="1900" kern="1200" dirty="0" smtClean="0"/>
            <a:t>(</a:t>
          </a:r>
          <a:r>
            <a:rPr lang="fr-FR" sz="1900" kern="1200" dirty="0" err="1" smtClean="0"/>
            <a:t>Fried</a:t>
          </a:r>
          <a:r>
            <a:rPr lang="fr-FR" sz="1900" kern="1200" dirty="0" smtClean="0"/>
            <a:t>)</a:t>
          </a:r>
          <a:endParaRPr lang="fr-FR" sz="1900" kern="1200" dirty="0"/>
        </a:p>
      </dsp:txBody>
      <dsp:txXfrm>
        <a:off x="2805989" y="2103133"/>
        <a:ext cx="1017421" cy="1017421"/>
      </dsp:txXfrm>
    </dsp:sp>
    <dsp:sp modelId="{BFD94242-FE85-44EB-A33D-91D8B86A39D6}">
      <dsp:nvSpPr>
        <dsp:cNvPr id="0" name=""/>
        <dsp:cNvSpPr/>
      </dsp:nvSpPr>
      <dsp:spPr>
        <a:xfrm rot="16200000">
          <a:off x="3097142" y="1655326"/>
          <a:ext cx="435114" cy="39067"/>
        </a:xfrm>
        <a:custGeom>
          <a:avLst/>
          <a:gdLst/>
          <a:ahLst/>
          <a:cxnLst/>
          <a:rect l="0" t="0" r="0" b="0"/>
          <a:pathLst>
            <a:path>
              <a:moveTo>
                <a:pt x="0" y="19533"/>
              </a:moveTo>
              <a:lnTo>
                <a:pt x="435114" y="1953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303822" y="1663982"/>
        <a:ext cx="21755" cy="21755"/>
      </dsp:txXfrm>
    </dsp:sp>
    <dsp:sp modelId="{4D6BEF07-CE16-454E-A5B6-A58403897E33}">
      <dsp:nvSpPr>
        <dsp:cNvPr id="0" name=""/>
        <dsp:cNvSpPr/>
      </dsp:nvSpPr>
      <dsp:spPr>
        <a:xfrm>
          <a:off x="2595274" y="18451"/>
          <a:ext cx="1438851" cy="1438851"/>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Perte de poids involontaire</a:t>
          </a:r>
          <a:endParaRPr lang="fr-FR" sz="1600" kern="1200" dirty="0"/>
        </a:p>
      </dsp:txBody>
      <dsp:txXfrm>
        <a:off x="2805989" y="229166"/>
        <a:ext cx="1017421" cy="1017421"/>
      </dsp:txXfrm>
    </dsp:sp>
    <dsp:sp modelId="{4D170AB5-B881-475E-A01B-52EF8F4ED38E}">
      <dsp:nvSpPr>
        <dsp:cNvPr id="0" name=""/>
        <dsp:cNvSpPr/>
      </dsp:nvSpPr>
      <dsp:spPr>
        <a:xfrm rot="20520000">
          <a:off x="3988266" y="2302766"/>
          <a:ext cx="435114" cy="39067"/>
        </a:xfrm>
        <a:custGeom>
          <a:avLst/>
          <a:gdLst/>
          <a:ahLst/>
          <a:cxnLst/>
          <a:rect l="0" t="0" r="0" b="0"/>
          <a:pathLst>
            <a:path>
              <a:moveTo>
                <a:pt x="0" y="19533"/>
              </a:moveTo>
              <a:lnTo>
                <a:pt x="435114" y="1953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194946" y="2311422"/>
        <a:ext cx="21755" cy="21755"/>
      </dsp:txXfrm>
    </dsp:sp>
    <dsp:sp modelId="{2476815B-74ED-4964-85D9-751E92F9E492}">
      <dsp:nvSpPr>
        <dsp:cNvPr id="0" name=""/>
        <dsp:cNvSpPr/>
      </dsp:nvSpPr>
      <dsp:spPr>
        <a:xfrm>
          <a:off x="4377522" y="1313330"/>
          <a:ext cx="1438851" cy="1438851"/>
        </a:xfrm>
        <a:prstGeom prst="ellipse">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Diminution de la vitesse de marche</a:t>
          </a:r>
          <a:endParaRPr lang="fr-FR" sz="1600" kern="1200" dirty="0"/>
        </a:p>
      </dsp:txBody>
      <dsp:txXfrm>
        <a:off x="4588237" y="1524045"/>
        <a:ext cx="1017421" cy="1017421"/>
      </dsp:txXfrm>
    </dsp:sp>
    <dsp:sp modelId="{C1AEF080-A148-4AA3-90B4-AC4E24DD0DF4}">
      <dsp:nvSpPr>
        <dsp:cNvPr id="0" name=""/>
        <dsp:cNvSpPr/>
      </dsp:nvSpPr>
      <dsp:spPr>
        <a:xfrm rot="3240000">
          <a:off x="3647887" y="3350345"/>
          <a:ext cx="435114" cy="39067"/>
        </a:xfrm>
        <a:custGeom>
          <a:avLst/>
          <a:gdLst/>
          <a:ahLst/>
          <a:cxnLst/>
          <a:rect l="0" t="0" r="0" b="0"/>
          <a:pathLst>
            <a:path>
              <a:moveTo>
                <a:pt x="0" y="19533"/>
              </a:moveTo>
              <a:lnTo>
                <a:pt x="435114" y="1953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854567" y="3359001"/>
        <a:ext cx="21755" cy="21755"/>
      </dsp:txXfrm>
    </dsp:sp>
    <dsp:sp modelId="{8EBD3A56-7D63-4B13-B7D6-7BD0ECFCE42D}">
      <dsp:nvSpPr>
        <dsp:cNvPr id="0" name=""/>
        <dsp:cNvSpPr/>
      </dsp:nvSpPr>
      <dsp:spPr>
        <a:xfrm>
          <a:off x="3696764" y="3408488"/>
          <a:ext cx="1438851" cy="1438851"/>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Faiblesse musculaire</a:t>
          </a:r>
          <a:endParaRPr lang="fr-FR" sz="1600" kern="1200" dirty="0"/>
        </a:p>
      </dsp:txBody>
      <dsp:txXfrm>
        <a:off x="3907479" y="3619203"/>
        <a:ext cx="1017421" cy="1017421"/>
      </dsp:txXfrm>
    </dsp:sp>
    <dsp:sp modelId="{607E7151-9C15-45C3-AC09-7259DD235FE5}">
      <dsp:nvSpPr>
        <dsp:cNvPr id="0" name=""/>
        <dsp:cNvSpPr/>
      </dsp:nvSpPr>
      <dsp:spPr>
        <a:xfrm rot="7560000">
          <a:off x="2546397" y="3350345"/>
          <a:ext cx="435114" cy="39067"/>
        </a:xfrm>
        <a:custGeom>
          <a:avLst/>
          <a:gdLst/>
          <a:ahLst/>
          <a:cxnLst/>
          <a:rect l="0" t="0" r="0" b="0"/>
          <a:pathLst>
            <a:path>
              <a:moveTo>
                <a:pt x="0" y="19533"/>
              </a:moveTo>
              <a:lnTo>
                <a:pt x="435114" y="1953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2753077" y="3359001"/>
        <a:ext cx="21755" cy="21755"/>
      </dsp:txXfrm>
    </dsp:sp>
    <dsp:sp modelId="{FBBA8977-3499-4A1D-93A1-384A8B38842C}">
      <dsp:nvSpPr>
        <dsp:cNvPr id="0" name=""/>
        <dsp:cNvSpPr/>
      </dsp:nvSpPr>
      <dsp:spPr>
        <a:xfrm>
          <a:off x="1493784" y="3408488"/>
          <a:ext cx="1438851" cy="1438851"/>
        </a:xfrm>
        <a:prstGeom prst="ellipse">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Fatigue</a:t>
          </a:r>
          <a:endParaRPr lang="fr-FR" sz="1600" kern="1200" dirty="0"/>
        </a:p>
      </dsp:txBody>
      <dsp:txXfrm>
        <a:off x="1704499" y="3619203"/>
        <a:ext cx="1017421" cy="1017421"/>
      </dsp:txXfrm>
    </dsp:sp>
    <dsp:sp modelId="{38825B6E-BC9E-4A34-B603-DD884BAE0175}">
      <dsp:nvSpPr>
        <dsp:cNvPr id="0" name=""/>
        <dsp:cNvSpPr/>
      </dsp:nvSpPr>
      <dsp:spPr>
        <a:xfrm rot="11880000">
          <a:off x="2206018" y="2302766"/>
          <a:ext cx="435114" cy="39067"/>
        </a:xfrm>
        <a:custGeom>
          <a:avLst/>
          <a:gdLst/>
          <a:ahLst/>
          <a:cxnLst/>
          <a:rect l="0" t="0" r="0" b="0"/>
          <a:pathLst>
            <a:path>
              <a:moveTo>
                <a:pt x="0" y="19533"/>
              </a:moveTo>
              <a:lnTo>
                <a:pt x="435114" y="1953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2412698" y="2311422"/>
        <a:ext cx="21755" cy="21755"/>
      </dsp:txXfrm>
    </dsp:sp>
    <dsp:sp modelId="{CD9EDC5F-367E-4373-B81D-728606824F61}">
      <dsp:nvSpPr>
        <dsp:cNvPr id="0" name=""/>
        <dsp:cNvSpPr/>
      </dsp:nvSpPr>
      <dsp:spPr>
        <a:xfrm>
          <a:off x="813026" y="1313330"/>
          <a:ext cx="1438851" cy="1438851"/>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Diminution de l’activité physique</a:t>
          </a:r>
          <a:endParaRPr lang="fr-FR" sz="1600" kern="1200" dirty="0"/>
        </a:p>
      </dsp:txBody>
      <dsp:txXfrm>
        <a:off x="1023741" y="1524045"/>
        <a:ext cx="1017421" cy="10174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5275C-9B6D-458C-A948-CA1A07145321}">
      <dsp:nvSpPr>
        <dsp:cNvPr id="0" name=""/>
        <dsp:cNvSpPr/>
      </dsp:nvSpPr>
      <dsp:spPr>
        <a:xfrm>
          <a:off x="2581879" y="2056172"/>
          <a:ext cx="1356784" cy="135678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Approche multi-domaine</a:t>
          </a:r>
        </a:p>
        <a:p>
          <a:pPr lvl="0" algn="ctr" defTabSz="666750">
            <a:lnSpc>
              <a:spcPct val="90000"/>
            </a:lnSpc>
            <a:spcBef>
              <a:spcPct val="0"/>
            </a:spcBef>
            <a:spcAft>
              <a:spcPct val="35000"/>
            </a:spcAft>
          </a:pPr>
          <a:r>
            <a:rPr lang="fr-FR" sz="1500" kern="1200" dirty="0" smtClean="0"/>
            <a:t>(</a:t>
          </a:r>
          <a:r>
            <a:rPr lang="fr-FR" sz="1500" kern="1200" dirty="0" err="1" smtClean="0"/>
            <a:t>Rockwood</a:t>
          </a:r>
          <a:r>
            <a:rPr lang="fr-FR" sz="1500" kern="1200" dirty="0" smtClean="0"/>
            <a:t>)</a:t>
          </a:r>
          <a:endParaRPr lang="fr-FR" sz="1500" kern="1200" dirty="0"/>
        </a:p>
      </dsp:txBody>
      <dsp:txXfrm>
        <a:off x="2780575" y="2254868"/>
        <a:ext cx="959392" cy="959392"/>
      </dsp:txXfrm>
    </dsp:sp>
    <dsp:sp modelId="{BFD94242-FE85-44EB-A33D-91D8B86A39D6}">
      <dsp:nvSpPr>
        <dsp:cNvPr id="0" name=""/>
        <dsp:cNvSpPr/>
      </dsp:nvSpPr>
      <dsp:spPr>
        <a:xfrm rot="16200000">
          <a:off x="2920855" y="1698029"/>
          <a:ext cx="678831" cy="37454"/>
        </a:xfrm>
        <a:custGeom>
          <a:avLst/>
          <a:gdLst/>
          <a:ahLst/>
          <a:cxnLst/>
          <a:rect l="0" t="0" r="0" b="0"/>
          <a:pathLst>
            <a:path>
              <a:moveTo>
                <a:pt x="0" y="18727"/>
              </a:moveTo>
              <a:lnTo>
                <a:pt x="678831" y="1872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243300" y="1699786"/>
        <a:ext cx="33941" cy="33941"/>
      </dsp:txXfrm>
    </dsp:sp>
    <dsp:sp modelId="{4D6BEF07-CE16-454E-A5B6-A58403897E33}">
      <dsp:nvSpPr>
        <dsp:cNvPr id="0" name=""/>
        <dsp:cNvSpPr/>
      </dsp:nvSpPr>
      <dsp:spPr>
        <a:xfrm>
          <a:off x="2581879" y="20557"/>
          <a:ext cx="1356784" cy="1356784"/>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Basée sur l’EGS</a:t>
          </a:r>
          <a:endParaRPr lang="fr-FR" sz="1600" kern="1200" dirty="0"/>
        </a:p>
      </dsp:txBody>
      <dsp:txXfrm>
        <a:off x="2780575" y="219253"/>
        <a:ext cx="959392" cy="959392"/>
      </dsp:txXfrm>
    </dsp:sp>
    <dsp:sp modelId="{4D170AB5-B881-475E-A01B-52EF8F4ED38E}">
      <dsp:nvSpPr>
        <dsp:cNvPr id="0" name=""/>
        <dsp:cNvSpPr/>
      </dsp:nvSpPr>
      <dsp:spPr>
        <a:xfrm rot="19285714">
          <a:off x="3716609" y="2081244"/>
          <a:ext cx="678831" cy="37454"/>
        </a:xfrm>
        <a:custGeom>
          <a:avLst/>
          <a:gdLst/>
          <a:ahLst/>
          <a:cxnLst/>
          <a:rect l="0" t="0" r="0" b="0"/>
          <a:pathLst>
            <a:path>
              <a:moveTo>
                <a:pt x="0" y="18727"/>
              </a:moveTo>
              <a:lnTo>
                <a:pt x="678831" y="1872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039054" y="2083001"/>
        <a:ext cx="33941" cy="33941"/>
      </dsp:txXfrm>
    </dsp:sp>
    <dsp:sp modelId="{2476815B-74ED-4964-85D9-751E92F9E492}">
      <dsp:nvSpPr>
        <dsp:cNvPr id="0" name=""/>
        <dsp:cNvSpPr/>
      </dsp:nvSpPr>
      <dsp:spPr>
        <a:xfrm>
          <a:off x="4173387" y="786987"/>
          <a:ext cx="1356784" cy="1356784"/>
        </a:xfrm>
        <a:prstGeom prst="ellipse">
          <a:avLst/>
        </a:prstGeom>
        <a:solidFill>
          <a:schemeClr val="accent3">
            <a:hueOff val="451767"/>
            <a:satOff val="16667"/>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Système cognitif</a:t>
          </a:r>
          <a:endParaRPr lang="fr-FR" sz="1600" kern="1200" dirty="0"/>
        </a:p>
      </dsp:txBody>
      <dsp:txXfrm>
        <a:off x="4372083" y="985683"/>
        <a:ext cx="959392" cy="959392"/>
      </dsp:txXfrm>
    </dsp:sp>
    <dsp:sp modelId="{C1AEF080-A148-4AA3-90B4-AC4E24DD0DF4}">
      <dsp:nvSpPr>
        <dsp:cNvPr id="0" name=""/>
        <dsp:cNvSpPr/>
      </dsp:nvSpPr>
      <dsp:spPr>
        <a:xfrm rot="771429">
          <a:off x="3913144" y="2942321"/>
          <a:ext cx="678831" cy="37454"/>
        </a:xfrm>
        <a:custGeom>
          <a:avLst/>
          <a:gdLst/>
          <a:ahLst/>
          <a:cxnLst/>
          <a:rect l="0" t="0" r="0" b="0"/>
          <a:pathLst>
            <a:path>
              <a:moveTo>
                <a:pt x="0" y="18727"/>
              </a:moveTo>
              <a:lnTo>
                <a:pt x="678831" y="1872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235589" y="2944077"/>
        <a:ext cx="33941" cy="33941"/>
      </dsp:txXfrm>
    </dsp:sp>
    <dsp:sp modelId="{8EBD3A56-7D63-4B13-B7D6-7BD0ECFCE42D}">
      <dsp:nvSpPr>
        <dsp:cNvPr id="0" name=""/>
        <dsp:cNvSpPr/>
      </dsp:nvSpPr>
      <dsp:spPr>
        <a:xfrm>
          <a:off x="4566457" y="2509139"/>
          <a:ext cx="1356784" cy="1356784"/>
        </a:xfrm>
        <a:prstGeom prst="ellips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Facteurs thymiques</a:t>
          </a:r>
          <a:endParaRPr lang="fr-FR" sz="1600" kern="1200" dirty="0"/>
        </a:p>
      </dsp:txBody>
      <dsp:txXfrm>
        <a:off x="4765153" y="2707835"/>
        <a:ext cx="959392" cy="959392"/>
      </dsp:txXfrm>
    </dsp:sp>
    <dsp:sp modelId="{607E7151-9C15-45C3-AC09-7259DD235FE5}">
      <dsp:nvSpPr>
        <dsp:cNvPr id="0" name=""/>
        <dsp:cNvSpPr/>
      </dsp:nvSpPr>
      <dsp:spPr>
        <a:xfrm rot="3857143">
          <a:off x="3362466" y="3632850"/>
          <a:ext cx="678831" cy="37454"/>
        </a:xfrm>
        <a:custGeom>
          <a:avLst/>
          <a:gdLst/>
          <a:ahLst/>
          <a:cxnLst/>
          <a:rect l="0" t="0" r="0" b="0"/>
          <a:pathLst>
            <a:path>
              <a:moveTo>
                <a:pt x="0" y="18727"/>
              </a:moveTo>
              <a:lnTo>
                <a:pt x="678831" y="1872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684910" y="3634606"/>
        <a:ext cx="33941" cy="33941"/>
      </dsp:txXfrm>
    </dsp:sp>
    <dsp:sp modelId="{FBBA8977-3499-4A1D-93A1-384A8B38842C}">
      <dsp:nvSpPr>
        <dsp:cNvPr id="0" name=""/>
        <dsp:cNvSpPr/>
      </dsp:nvSpPr>
      <dsp:spPr>
        <a:xfrm>
          <a:off x="3465099" y="3890198"/>
          <a:ext cx="1356784" cy="1356784"/>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Equilibre</a:t>
          </a:r>
          <a:endParaRPr lang="fr-FR" sz="1600" kern="1200" dirty="0"/>
        </a:p>
      </dsp:txBody>
      <dsp:txXfrm>
        <a:off x="3663795" y="4088894"/>
        <a:ext cx="959392" cy="959392"/>
      </dsp:txXfrm>
    </dsp:sp>
    <dsp:sp modelId="{38825B6E-BC9E-4A34-B603-DD884BAE0175}">
      <dsp:nvSpPr>
        <dsp:cNvPr id="0" name=""/>
        <dsp:cNvSpPr/>
      </dsp:nvSpPr>
      <dsp:spPr>
        <a:xfrm rot="6942857">
          <a:off x="2479245" y="3632850"/>
          <a:ext cx="678831" cy="37454"/>
        </a:xfrm>
        <a:custGeom>
          <a:avLst/>
          <a:gdLst/>
          <a:ahLst/>
          <a:cxnLst/>
          <a:rect l="0" t="0" r="0" b="0"/>
          <a:pathLst>
            <a:path>
              <a:moveTo>
                <a:pt x="0" y="18727"/>
              </a:moveTo>
              <a:lnTo>
                <a:pt x="678831" y="1872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2801690" y="3634606"/>
        <a:ext cx="33941" cy="33941"/>
      </dsp:txXfrm>
    </dsp:sp>
    <dsp:sp modelId="{CD9EDC5F-367E-4373-B81D-728606824F61}">
      <dsp:nvSpPr>
        <dsp:cNvPr id="0" name=""/>
        <dsp:cNvSpPr/>
      </dsp:nvSpPr>
      <dsp:spPr>
        <a:xfrm>
          <a:off x="1698659" y="3890198"/>
          <a:ext cx="1356784" cy="1356784"/>
        </a:xfrm>
        <a:prstGeom prst="ellips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Ressources sociales</a:t>
          </a:r>
          <a:endParaRPr lang="fr-FR" sz="1600" kern="1200" dirty="0"/>
        </a:p>
      </dsp:txBody>
      <dsp:txXfrm>
        <a:off x="1897355" y="4088894"/>
        <a:ext cx="959392" cy="959392"/>
      </dsp:txXfrm>
    </dsp:sp>
    <dsp:sp modelId="{496500D7-F5A0-4422-8E70-F0F7BECD8962}">
      <dsp:nvSpPr>
        <dsp:cNvPr id="0" name=""/>
        <dsp:cNvSpPr/>
      </dsp:nvSpPr>
      <dsp:spPr>
        <a:xfrm rot="10028571">
          <a:off x="1928566" y="2942321"/>
          <a:ext cx="678831" cy="37454"/>
        </a:xfrm>
        <a:custGeom>
          <a:avLst/>
          <a:gdLst/>
          <a:ahLst/>
          <a:cxnLst/>
          <a:rect l="0" t="0" r="0" b="0"/>
          <a:pathLst>
            <a:path>
              <a:moveTo>
                <a:pt x="0" y="18727"/>
              </a:moveTo>
              <a:lnTo>
                <a:pt x="678831" y="1872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2251011" y="2944077"/>
        <a:ext cx="33941" cy="33941"/>
      </dsp:txXfrm>
    </dsp:sp>
    <dsp:sp modelId="{6DC65E85-7233-449C-AEA4-11DA89CBCC27}">
      <dsp:nvSpPr>
        <dsp:cNvPr id="0" name=""/>
        <dsp:cNvSpPr/>
      </dsp:nvSpPr>
      <dsp:spPr>
        <a:xfrm>
          <a:off x="597301" y="2509139"/>
          <a:ext cx="1356784" cy="1356784"/>
        </a:xfrm>
        <a:prstGeom prst="ellipse">
          <a:avLst/>
        </a:prstGeom>
        <a:solidFill>
          <a:schemeClr val="accent3">
            <a:hueOff val="2258833"/>
            <a:satOff val="83333"/>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Nutrition</a:t>
          </a:r>
          <a:endParaRPr lang="fr-FR" sz="1600" kern="1200" dirty="0"/>
        </a:p>
      </dsp:txBody>
      <dsp:txXfrm>
        <a:off x="795997" y="2707835"/>
        <a:ext cx="959392" cy="959392"/>
      </dsp:txXfrm>
    </dsp:sp>
    <dsp:sp modelId="{18B3DBE6-AD95-4B9D-B659-9C7598EE2708}">
      <dsp:nvSpPr>
        <dsp:cNvPr id="0" name=""/>
        <dsp:cNvSpPr/>
      </dsp:nvSpPr>
      <dsp:spPr>
        <a:xfrm rot="13114286">
          <a:off x="2125101" y="2081244"/>
          <a:ext cx="678831" cy="37454"/>
        </a:xfrm>
        <a:custGeom>
          <a:avLst/>
          <a:gdLst/>
          <a:ahLst/>
          <a:cxnLst/>
          <a:rect l="0" t="0" r="0" b="0"/>
          <a:pathLst>
            <a:path>
              <a:moveTo>
                <a:pt x="0" y="18727"/>
              </a:moveTo>
              <a:lnTo>
                <a:pt x="678831" y="1872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2447546" y="2083001"/>
        <a:ext cx="33941" cy="33941"/>
      </dsp:txXfrm>
    </dsp:sp>
    <dsp:sp modelId="{B9F838A7-6D53-4A23-B523-C22AC8E6E687}">
      <dsp:nvSpPr>
        <dsp:cNvPr id="0" name=""/>
        <dsp:cNvSpPr/>
      </dsp:nvSpPr>
      <dsp:spPr>
        <a:xfrm>
          <a:off x="990371" y="786987"/>
          <a:ext cx="1356784" cy="1356784"/>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Mobilité</a:t>
          </a:r>
          <a:endParaRPr lang="fr-FR" sz="1600" kern="1200" dirty="0"/>
        </a:p>
      </dsp:txBody>
      <dsp:txXfrm>
        <a:off x="1189067" y="985683"/>
        <a:ext cx="959392" cy="959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1CE5E-E79A-4921-A5BE-0C786A05D94E}">
      <dsp:nvSpPr>
        <dsp:cNvPr id="0" name=""/>
        <dsp:cNvSpPr/>
      </dsp:nvSpPr>
      <dsp:spPr>
        <a:xfrm>
          <a:off x="-5554535" y="-850504"/>
          <a:ext cx="6614410" cy="6614410"/>
        </a:xfrm>
        <a:prstGeom prst="blockArc">
          <a:avLst>
            <a:gd name="adj1" fmla="val 18900000"/>
            <a:gd name="adj2" fmla="val 2700000"/>
            <a:gd name="adj3" fmla="val 327"/>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765BBB-C386-4462-BE82-EC5CFE0299F0}">
      <dsp:nvSpPr>
        <dsp:cNvPr id="0" name=""/>
        <dsp:cNvSpPr/>
      </dsp:nvSpPr>
      <dsp:spPr>
        <a:xfrm>
          <a:off x="681980" y="491340"/>
          <a:ext cx="4353207" cy="98268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0002" tIns="38100" rIns="38100" bIns="38100" numCol="1" spcCol="1270" anchor="ctr" anchorCtr="0">
          <a:noAutofit/>
        </a:bodyPr>
        <a:lstStyle/>
        <a:p>
          <a:pPr lvl="0" algn="l" defTabSz="666750">
            <a:lnSpc>
              <a:spcPct val="90000"/>
            </a:lnSpc>
            <a:spcBef>
              <a:spcPct val="0"/>
            </a:spcBef>
            <a:spcAft>
              <a:spcPct val="35000"/>
            </a:spcAft>
          </a:pPr>
          <a:r>
            <a:rPr lang="fr-FR" sz="1500" kern="1200" dirty="0" smtClean="0"/>
            <a:t>3 demi-journées par semaine</a:t>
          </a:r>
          <a:endParaRPr lang="fr-FR" sz="1500" kern="1200" dirty="0"/>
        </a:p>
      </dsp:txBody>
      <dsp:txXfrm>
        <a:off x="681980" y="491340"/>
        <a:ext cx="4353207" cy="982680"/>
      </dsp:txXfrm>
    </dsp:sp>
    <dsp:sp modelId="{2520D784-C276-40E2-94DB-6ADCDB86B785}">
      <dsp:nvSpPr>
        <dsp:cNvPr id="0" name=""/>
        <dsp:cNvSpPr/>
      </dsp:nvSpPr>
      <dsp:spPr>
        <a:xfrm>
          <a:off x="67804" y="368505"/>
          <a:ext cx="1228350" cy="122835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0E8245-F33A-4657-B645-355E77DA72BA}">
      <dsp:nvSpPr>
        <dsp:cNvPr id="0" name=""/>
        <dsp:cNvSpPr/>
      </dsp:nvSpPr>
      <dsp:spPr>
        <a:xfrm>
          <a:off x="1039184" y="1965360"/>
          <a:ext cx="3996002" cy="98268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0002" tIns="38100" rIns="38100" bIns="38100" numCol="1" spcCol="1270" anchor="ctr" anchorCtr="0">
          <a:noAutofit/>
        </a:bodyPr>
        <a:lstStyle/>
        <a:p>
          <a:pPr lvl="0" algn="l" defTabSz="666750">
            <a:lnSpc>
              <a:spcPct val="90000"/>
            </a:lnSpc>
            <a:spcBef>
              <a:spcPct val="0"/>
            </a:spcBef>
            <a:spcAft>
              <a:spcPct val="35000"/>
            </a:spcAft>
          </a:pPr>
          <a:r>
            <a:rPr lang="fr-FR" sz="1500" kern="1200" dirty="0" smtClean="0"/>
            <a:t>15 semaines de rééducation</a:t>
          </a:r>
          <a:endParaRPr lang="fr-FR" sz="1500" kern="1200" dirty="0"/>
        </a:p>
      </dsp:txBody>
      <dsp:txXfrm>
        <a:off x="1039184" y="1965360"/>
        <a:ext cx="3996002" cy="982680"/>
      </dsp:txXfrm>
    </dsp:sp>
    <dsp:sp modelId="{EC005050-5F53-4998-9266-673B292FACEE}">
      <dsp:nvSpPr>
        <dsp:cNvPr id="0" name=""/>
        <dsp:cNvSpPr/>
      </dsp:nvSpPr>
      <dsp:spPr>
        <a:xfrm>
          <a:off x="425009" y="1842525"/>
          <a:ext cx="1228350" cy="122835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5D6423-EEA8-492A-BCE8-4250EAB66FF7}">
      <dsp:nvSpPr>
        <dsp:cNvPr id="0" name=""/>
        <dsp:cNvSpPr/>
      </dsp:nvSpPr>
      <dsp:spPr>
        <a:xfrm>
          <a:off x="681980" y="3439380"/>
          <a:ext cx="4353207" cy="98268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0002" tIns="38100" rIns="38100" bIns="38100" numCol="1" spcCol="1270" anchor="ctr" anchorCtr="0">
          <a:noAutofit/>
        </a:bodyPr>
        <a:lstStyle/>
        <a:p>
          <a:pPr lvl="0" algn="l" defTabSz="666750">
            <a:lnSpc>
              <a:spcPct val="90000"/>
            </a:lnSpc>
            <a:spcBef>
              <a:spcPct val="0"/>
            </a:spcBef>
            <a:spcAft>
              <a:spcPct val="35000"/>
            </a:spcAft>
          </a:pPr>
          <a:r>
            <a:rPr lang="fr-FR" sz="1500" kern="1200" dirty="0" smtClean="0"/>
            <a:t>Encadrée par un classeur de suivi</a:t>
          </a:r>
          <a:endParaRPr lang="fr-FR" sz="1500" kern="1200" dirty="0"/>
        </a:p>
      </dsp:txBody>
      <dsp:txXfrm>
        <a:off x="681980" y="3439380"/>
        <a:ext cx="4353207" cy="982680"/>
      </dsp:txXfrm>
    </dsp:sp>
    <dsp:sp modelId="{CF4CCD1A-EA1F-439F-9B54-D42D42D343BF}">
      <dsp:nvSpPr>
        <dsp:cNvPr id="0" name=""/>
        <dsp:cNvSpPr/>
      </dsp:nvSpPr>
      <dsp:spPr>
        <a:xfrm>
          <a:off x="67804" y="3316545"/>
          <a:ext cx="1228350" cy="122835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E8356-F883-47A8-BD5D-F6CE6917BF28}">
      <dsp:nvSpPr>
        <dsp:cNvPr id="0" name=""/>
        <dsp:cNvSpPr/>
      </dsp:nvSpPr>
      <dsp:spPr>
        <a:xfrm>
          <a:off x="2913918" y="1217"/>
          <a:ext cx="1490011" cy="96850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Fonctions cognitives</a:t>
          </a:r>
          <a:endParaRPr lang="fr-FR" sz="1700" kern="1200" dirty="0"/>
        </a:p>
      </dsp:txBody>
      <dsp:txXfrm>
        <a:off x="2961197" y="48496"/>
        <a:ext cx="1395453" cy="873949"/>
      </dsp:txXfrm>
    </dsp:sp>
    <dsp:sp modelId="{75C5A854-217A-45F4-B1FF-15243CA19EA4}">
      <dsp:nvSpPr>
        <dsp:cNvPr id="0" name=""/>
        <dsp:cNvSpPr/>
      </dsp:nvSpPr>
      <dsp:spPr>
        <a:xfrm>
          <a:off x="1376175" y="485470"/>
          <a:ext cx="4565497" cy="4565497"/>
        </a:xfrm>
        <a:custGeom>
          <a:avLst/>
          <a:gdLst/>
          <a:ahLst/>
          <a:cxnLst/>
          <a:rect l="0" t="0" r="0" b="0"/>
          <a:pathLst>
            <a:path>
              <a:moveTo>
                <a:pt x="3037286" y="128308"/>
              </a:moveTo>
              <a:arcTo wR="2282748" hR="2282748" stAng="17358091" swAng="1502171"/>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9D4CF87-CBFC-451F-83D1-9CAAA69B60D9}">
      <dsp:nvSpPr>
        <dsp:cNvPr id="0" name=""/>
        <dsp:cNvSpPr/>
      </dsp:nvSpPr>
      <dsp:spPr>
        <a:xfrm>
          <a:off x="4890836" y="1142591"/>
          <a:ext cx="1490011" cy="96850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Equilibre</a:t>
          </a:r>
          <a:endParaRPr lang="fr-FR" sz="1700" kern="1200" dirty="0"/>
        </a:p>
      </dsp:txBody>
      <dsp:txXfrm>
        <a:off x="4938115" y="1189870"/>
        <a:ext cx="1395453" cy="873949"/>
      </dsp:txXfrm>
    </dsp:sp>
    <dsp:sp modelId="{A6E34D3F-54C0-4F9E-BF00-E93D3C54075B}">
      <dsp:nvSpPr>
        <dsp:cNvPr id="0" name=""/>
        <dsp:cNvSpPr/>
      </dsp:nvSpPr>
      <dsp:spPr>
        <a:xfrm>
          <a:off x="1376175" y="485470"/>
          <a:ext cx="4565497" cy="4565497"/>
        </a:xfrm>
        <a:custGeom>
          <a:avLst/>
          <a:gdLst/>
          <a:ahLst/>
          <a:cxnLst/>
          <a:rect l="0" t="0" r="0" b="0"/>
          <a:pathLst>
            <a:path>
              <a:moveTo>
                <a:pt x="4472618" y="1638224"/>
              </a:moveTo>
              <a:arcTo wR="2282748" hR="2282748" stAng="20615985" swAng="1968029"/>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0771942-C0F2-4FE9-BBEF-38FC5F0BD9BB}">
      <dsp:nvSpPr>
        <dsp:cNvPr id="0" name=""/>
        <dsp:cNvSpPr/>
      </dsp:nvSpPr>
      <dsp:spPr>
        <a:xfrm>
          <a:off x="4890836" y="3425340"/>
          <a:ext cx="1490011" cy="96850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Prévention des chutes</a:t>
          </a:r>
          <a:endParaRPr lang="fr-FR" sz="1700" kern="1200" dirty="0"/>
        </a:p>
      </dsp:txBody>
      <dsp:txXfrm>
        <a:off x="4938115" y="3472619"/>
        <a:ext cx="1395453" cy="873949"/>
      </dsp:txXfrm>
    </dsp:sp>
    <dsp:sp modelId="{F9C08288-5D8C-417D-B1F1-66E29ED0ECAE}">
      <dsp:nvSpPr>
        <dsp:cNvPr id="0" name=""/>
        <dsp:cNvSpPr/>
      </dsp:nvSpPr>
      <dsp:spPr>
        <a:xfrm>
          <a:off x="1376175" y="485470"/>
          <a:ext cx="4565497" cy="4565497"/>
        </a:xfrm>
        <a:custGeom>
          <a:avLst/>
          <a:gdLst/>
          <a:ahLst/>
          <a:cxnLst/>
          <a:rect l="0" t="0" r="0" b="0"/>
          <a:pathLst>
            <a:path>
              <a:moveTo>
                <a:pt x="3878130" y="3915446"/>
              </a:moveTo>
              <a:arcTo wR="2282748" hR="2282748" stAng="2739738" swAng="1502171"/>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9BC0210-9A60-4D9C-AE3D-9D57EDBB97AE}">
      <dsp:nvSpPr>
        <dsp:cNvPr id="0" name=""/>
        <dsp:cNvSpPr/>
      </dsp:nvSpPr>
      <dsp:spPr>
        <a:xfrm>
          <a:off x="2913918" y="4566714"/>
          <a:ext cx="1490011" cy="96850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Nutrition</a:t>
          </a:r>
          <a:endParaRPr lang="fr-FR" sz="1700" kern="1200" dirty="0"/>
        </a:p>
      </dsp:txBody>
      <dsp:txXfrm>
        <a:off x="2961197" y="4613993"/>
        <a:ext cx="1395453" cy="873949"/>
      </dsp:txXfrm>
    </dsp:sp>
    <dsp:sp modelId="{F1BEFB12-E109-4110-B275-7D37C2553FBC}">
      <dsp:nvSpPr>
        <dsp:cNvPr id="0" name=""/>
        <dsp:cNvSpPr/>
      </dsp:nvSpPr>
      <dsp:spPr>
        <a:xfrm>
          <a:off x="1376175" y="485470"/>
          <a:ext cx="4565497" cy="4565497"/>
        </a:xfrm>
        <a:custGeom>
          <a:avLst/>
          <a:gdLst/>
          <a:ahLst/>
          <a:cxnLst/>
          <a:rect l="0" t="0" r="0" b="0"/>
          <a:pathLst>
            <a:path>
              <a:moveTo>
                <a:pt x="1528210" y="4437189"/>
              </a:moveTo>
              <a:arcTo wR="2282748" hR="2282748" stAng="6558091" swAng="1502171"/>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923B78-3754-43FF-9789-EC0680569196}">
      <dsp:nvSpPr>
        <dsp:cNvPr id="0" name=""/>
        <dsp:cNvSpPr/>
      </dsp:nvSpPr>
      <dsp:spPr>
        <a:xfrm>
          <a:off x="936999" y="3425340"/>
          <a:ext cx="1490011" cy="96850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Force Musculaire</a:t>
          </a:r>
          <a:endParaRPr lang="fr-FR" sz="1700" kern="1200" dirty="0"/>
        </a:p>
      </dsp:txBody>
      <dsp:txXfrm>
        <a:off x="984278" y="3472619"/>
        <a:ext cx="1395453" cy="873949"/>
      </dsp:txXfrm>
    </dsp:sp>
    <dsp:sp modelId="{570AD030-A6ED-4B42-9777-FE9F73B14501}">
      <dsp:nvSpPr>
        <dsp:cNvPr id="0" name=""/>
        <dsp:cNvSpPr/>
      </dsp:nvSpPr>
      <dsp:spPr>
        <a:xfrm>
          <a:off x="1376175" y="485470"/>
          <a:ext cx="4565497" cy="4565497"/>
        </a:xfrm>
        <a:custGeom>
          <a:avLst/>
          <a:gdLst/>
          <a:ahLst/>
          <a:cxnLst/>
          <a:rect l="0" t="0" r="0" b="0"/>
          <a:pathLst>
            <a:path>
              <a:moveTo>
                <a:pt x="92878" y="2927272"/>
              </a:moveTo>
              <a:arcTo wR="2282748" hR="2282748" stAng="9815985" swAng="1968029"/>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BCD944D-2897-41DE-84BF-EAD633D0EC2F}">
      <dsp:nvSpPr>
        <dsp:cNvPr id="0" name=""/>
        <dsp:cNvSpPr/>
      </dsp:nvSpPr>
      <dsp:spPr>
        <a:xfrm>
          <a:off x="936999" y="1142591"/>
          <a:ext cx="1490011" cy="96850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t>Suivi psychologique</a:t>
          </a:r>
          <a:endParaRPr lang="fr-FR" sz="1700" kern="1200" dirty="0"/>
        </a:p>
      </dsp:txBody>
      <dsp:txXfrm>
        <a:off x="984278" y="1189870"/>
        <a:ext cx="1395453" cy="873949"/>
      </dsp:txXfrm>
    </dsp:sp>
    <dsp:sp modelId="{4185B945-C02A-4CD6-824D-EFCE5D27E886}">
      <dsp:nvSpPr>
        <dsp:cNvPr id="0" name=""/>
        <dsp:cNvSpPr/>
      </dsp:nvSpPr>
      <dsp:spPr>
        <a:xfrm>
          <a:off x="1376175" y="485470"/>
          <a:ext cx="4565497" cy="4565497"/>
        </a:xfrm>
        <a:custGeom>
          <a:avLst/>
          <a:gdLst/>
          <a:ahLst/>
          <a:cxnLst/>
          <a:rect l="0" t="0" r="0" b="0"/>
          <a:pathLst>
            <a:path>
              <a:moveTo>
                <a:pt x="687367" y="650051"/>
              </a:moveTo>
              <a:arcTo wR="2282748" hR="2282748" stAng="13539738" swAng="1502171"/>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097D764-E08C-4608-95F0-5A87B85FBEC5}" type="datetimeFigureOut">
              <a:rPr lang="fr-FR" smtClean="0"/>
              <a:t>05/06/2018</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3968C8D-1127-40F1-B9F9-B2727F4F8D4D}" type="slidenum">
              <a:rPr lang="fr-FR" smtClean="0"/>
              <a:t>‹N°›</a:t>
            </a:fld>
            <a:endParaRPr lang="fr-FR"/>
          </a:p>
        </p:txBody>
      </p:sp>
    </p:spTree>
    <p:extLst>
      <p:ext uri="{BB962C8B-B14F-4D97-AF65-F5344CB8AC3E}">
        <p14:creationId xmlns:p14="http://schemas.microsoft.com/office/powerpoint/2010/main" val="4196943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25F94D2-9DC7-410F-AC7A-908D0342AE7E}" type="datetimeFigureOut">
              <a:rPr lang="fr-FR" smtClean="0"/>
              <a:t>05/06/2018</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19D73ED-B963-42F2-BB7C-5A14F48072C9}" type="slidenum">
              <a:rPr lang="fr-FR" smtClean="0"/>
              <a:t>‹N°›</a:t>
            </a:fld>
            <a:endParaRPr lang="fr-FR"/>
          </a:p>
        </p:txBody>
      </p:sp>
    </p:spTree>
    <p:extLst>
      <p:ext uri="{BB962C8B-B14F-4D97-AF65-F5344CB8AC3E}">
        <p14:creationId xmlns:p14="http://schemas.microsoft.com/office/powerpoint/2010/main" val="3088544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19D73ED-B963-42F2-BB7C-5A14F48072C9}" type="slidenum">
              <a:rPr lang="fr-FR" smtClean="0"/>
              <a:t>1</a:t>
            </a:fld>
            <a:endParaRPr lang="fr-FR"/>
          </a:p>
        </p:txBody>
      </p:sp>
    </p:spTree>
    <p:extLst>
      <p:ext uri="{BB962C8B-B14F-4D97-AF65-F5344CB8AC3E}">
        <p14:creationId xmlns:p14="http://schemas.microsoft.com/office/powerpoint/2010/main" val="2549958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19D73ED-B963-42F2-BB7C-5A14F48072C9}" type="slidenum">
              <a:rPr lang="fr-FR" smtClean="0"/>
              <a:t>10</a:t>
            </a:fld>
            <a:endParaRPr lang="fr-FR"/>
          </a:p>
        </p:txBody>
      </p:sp>
    </p:spTree>
    <p:extLst>
      <p:ext uri="{BB962C8B-B14F-4D97-AF65-F5344CB8AC3E}">
        <p14:creationId xmlns:p14="http://schemas.microsoft.com/office/powerpoint/2010/main" val="73226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Une fois</a:t>
            </a:r>
            <a:r>
              <a:rPr lang="fr-FR" baseline="0" dirty="0" smtClean="0"/>
              <a:t> le profil global du patient défini et après une réunion pluridisciplinaire il est proposé au patient un programme de rééducation également pluridisciplinaire. Elle englobe le trépied de la fragilité (Equilibre, nutrition, force musculaire) auquel nous avons ajouté un groupe prévention des chutes, un groupe de travail sur les fonctions cognitives et un suivi psychologique si besoin.</a:t>
            </a:r>
          </a:p>
          <a:p>
            <a:endParaRPr lang="fr-FR" baseline="0" dirty="0" smtClean="0"/>
          </a:p>
          <a:p>
            <a:r>
              <a:rPr lang="fr-FR" baseline="0" dirty="0" smtClean="0"/>
              <a:t>Nous proposons aux patients de venir 3 demi-journée par semaine sur un total de 15 semaines (pour un total de 45 séances, maximum autorisé dans le cadre des HDJ)</a:t>
            </a:r>
          </a:p>
          <a:p>
            <a:endParaRPr lang="fr-FR" baseline="0" dirty="0" smtClean="0"/>
          </a:p>
          <a:p>
            <a:r>
              <a:rPr lang="fr-FR" baseline="0" dirty="0" smtClean="0"/>
              <a:t>Le programme de rééducation est encadré par un classeur de suivi dans lequel le patient a à sa disposition les documents donnés lors des ateliers que ce soit des documents de suivis ou d’informations…) ainsi que les exercices à réaliser au domicile, En effet, instaurer une 4</a:t>
            </a:r>
            <a:r>
              <a:rPr lang="fr-FR" baseline="30000" dirty="0" smtClean="0"/>
              <a:t>ème</a:t>
            </a:r>
            <a:r>
              <a:rPr lang="fr-FR" baseline="0" dirty="0" smtClean="0"/>
              <a:t> demi-journée était difficile par manque de disponibilité des patients puisqu’ils sont relativement autonomes.</a:t>
            </a:r>
          </a:p>
          <a:p>
            <a:endParaRPr lang="fr-FR" baseline="0" dirty="0" smtClean="0"/>
          </a:p>
          <a:p>
            <a:r>
              <a:rPr lang="fr-FR" baseline="0" dirty="0" smtClean="0"/>
              <a:t>Je vais vous présenter pour la suite de la communication les différents ateliers proposés. </a:t>
            </a:r>
            <a:endParaRPr lang="fr-FR" dirty="0"/>
          </a:p>
        </p:txBody>
      </p:sp>
      <p:sp>
        <p:nvSpPr>
          <p:cNvPr id="4" name="Espace réservé du numéro de diapositive 3"/>
          <p:cNvSpPr>
            <a:spLocks noGrp="1"/>
          </p:cNvSpPr>
          <p:nvPr>
            <p:ph type="sldNum" sz="quarter" idx="10"/>
          </p:nvPr>
        </p:nvSpPr>
        <p:spPr/>
        <p:txBody>
          <a:bodyPr/>
          <a:lstStyle/>
          <a:p>
            <a:fld id="{E19D73ED-B963-42F2-BB7C-5A14F48072C9}" type="slidenum">
              <a:rPr lang="fr-FR" smtClean="0"/>
              <a:t>11</a:t>
            </a:fld>
            <a:endParaRPr lang="fr-FR"/>
          </a:p>
        </p:txBody>
      </p:sp>
    </p:spTree>
    <p:extLst>
      <p:ext uri="{BB962C8B-B14F-4D97-AF65-F5344CB8AC3E}">
        <p14:creationId xmlns:p14="http://schemas.microsoft.com/office/powerpoint/2010/main" val="2571047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Pour ce qui est de l’atelier nutrition, il s’agit d’un atelier groupal dont l’objectif est d’amener les patients</a:t>
            </a:r>
            <a:r>
              <a:rPr lang="fr-FR" baseline="0" dirty="0" smtClean="0"/>
              <a:t> à être autonome sur le plan alimentaire et donc pour ce faire, la nutritionniste propose un travail sur les différentes catégories d’aliments par exemple, </a:t>
            </a:r>
            <a:r>
              <a:rPr lang="fr-FR" dirty="0" smtClean="0"/>
              <a:t>dans quels aliments on retrouve des protéines, les sucres lents ? Pour cela, elle propose un tableau de suivi dans lequel les patients indiquent</a:t>
            </a:r>
            <a:r>
              <a:rPr lang="fr-FR" baseline="0" dirty="0" smtClean="0"/>
              <a:t> ce qu’ils mangent pendant la semaine afin d’équilibrer l’alimentation </a:t>
            </a:r>
            <a:r>
              <a:rPr lang="fr-FR" baseline="0" dirty="0" err="1" smtClean="0"/>
              <a:t>enf</a:t>
            </a:r>
            <a:r>
              <a:rPr lang="fr-FR" baseline="0" dirty="0" smtClean="0"/>
              <a:t> onctions des problématiques (diabète, surpoids…)</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E19D73ED-B963-42F2-BB7C-5A14F48072C9}" type="slidenum">
              <a:rPr lang="fr-FR" smtClean="0"/>
              <a:t>12</a:t>
            </a:fld>
            <a:endParaRPr lang="fr-FR"/>
          </a:p>
        </p:txBody>
      </p:sp>
    </p:spTree>
    <p:extLst>
      <p:ext uri="{BB962C8B-B14F-4D97-AF65-F5344CB8AC3E}">
        <p14:creationId xmlns:p14="http://schemas.microsoft.com/office/powerpoint/2010/main" val="1627620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Pour ce qui est de l’atelier cognition,</a:t>
            </a:r>
            <a:r>
              <a:rPr lang="fr-FR" baseline="0" dirty="0" smtClean="0"/>
              <a:t> l’objectif est double. Il s’agit dans un premier temps de présenter aux patients ce que sont les fonctions cognitives par exemple qu’est-ce que la mémoire ? De quelles manières les fonctions exécutives interviennent au quotidien ?. Le second objectif est de proposer des exercices les plus écologiques possible. Par exemple, nous avons créer un exercice d’organisation, de planification avec le plan des transports en commun. </a:t>
            </a:r>
          </a:p>
          <a:p>
            <a:endParaRPr lang="fr-FR" baseline="0" dirty="0" smtClean="0"/>
          </a:p>
          <a:p>
            <a:r>
              <a:rPr lang="fr-FR" baseline="0" dirty="0" smtClean="0"/>
              <a:t>Nous proposons au cas par cas un suivi avec notre psychologue clinicienne pour nous éclairer sur l’état thymique des patients et prendre en charge au besoin les problématiques anxio-dépressif en individuel.</a:t>
            </a:r>
            <a:endParaRPr lang="fr-FR" dirty="0"/>
          </a:p>
        </p:txBody>
      </p:sp>
      <p:sp>
        <p:nvSpPr>
          <p:cNvPr id="4" name="Espace réservé du numéro de diapositive 3"/>
          <p:cNvSpPr>
            <a:spLocks noGrp="1"/>
          </p:cNvSpPr>
          <p:nvPr>
            <p:ph type="sldNum" sz="quarter" idx="10"/>
          </p:nvPr>
        </p:nvSpPr>
        <p:spPr/>
        <p:txBody>
          <a:bodyPr/>
          <a:lstStyle/>
          <a:p>
            <a:fld id="{E19D73ED-B963-42F2-BB7C-5A14F48072C9}" type="slidenum">
              <a:rPr lang="fr-FR" smtClean="0"/>
              <a:t>13</a:t>
            </a:fld>
            <a:endParaRPr lang="fr-FR"/>
          </a:p>
        </p:txBody>
      </p:sp>
    </p:spTree>
    <p:extLst>
      <p:ext uri="{BB962C8B-B14F-4D97-AF65-F5344CB8AC3E}">
        <p14:creationId xmlns:p14="http://schemas.microsoft.com/office/powerpoint/2010/main" val="615663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Une demi-journée est consacrée à la prévention des chutes avec l’intervention de</a:t>
            </a:r>
            <a:r>
              <a:rPr lang="fr-FR" baseline="0" dirty="0" smtClean="0"/>
              <a:t> notre ergothérapeute dans l’atelier </a:t>
            </a:r>
            <a:r>
              <a:rPr lang="fr-FR" baseline="0" dirty="0" err="1" smtClean="0"/>
              <a:t>ludi</a:t>
            </a:r>
            <a:r>
              <a:rPr lang="fr-FR" baseline="0" dirty="0" smtClean="0"/>
              <a:t>-chute qui permet de sensibiliser et d’informer les patients sur les facteurs de risques de chutes et de donner des conseils préventifs au quotidien. 1001 buches est un jeu de carte ludique qui permet d’échanger autour de cette problématique et notre ergothérapeute a suivi une formation de plusieurs jours pour l’utiliser avec les patients. </a:t>
            </a:r>
          </a:p>
          <a:p>
            <a:endParaRPr lang="fr-FR" baseline="0" dirty="0" smtClean="0"/>
          </a:p>
          <a:p>
            <a:r>
              <a:rPr lang="fr-FR" baseline="0" dirty="0" smtClean="0"/>
              <a:t>L’atelier posture et appuis de notre  psychomotricienne propose un travail autour du yoga et de la relaxation dans le but de travailler sur la conscience de la posture et des ressentis corporels.</a:t>
            </a:r>
            <a:endParaRPr lang="fr-FR" dirty="0"/>
          </a:p>
        </p:txBody>
      </p:sp>
      <p:sp>
        <p:nvSpPr>
          <p:cNvPr id="4" name="Espace réservé du numéro de diapositive 3"/>
          <p:cNvSpPr>
            <a:spLocks noGrp="1"/>
          </p:cNvSpPr>
          <p:nvPr>
            <p:ph type="sldNum" sz="quarter" idx="10"/>
          </p:nvPr>
        </p:nvSpPr>
        <p:spPr/>
        <p:txBody>
          <a:bodyPr/>
          <a:lstStyle/>
          <a:p>
            <a:fld id="{E19D73ED-B963-42F2-BB7C-5A14F48072C9}" type="slidenum">
              <a:rPr lang="fr-FR" smtClean="0"/>
              <a:t>14</a:t>
            </a:fld>
            <a:endParaRPr lang="fr-FR"/>
          </a:p>
        </p:txBody>
      </p:sp>
    </p:spTree>
    <p:extLst>
      <p:ext uri="{BB962C8B-B14F-4D97-AF65-F5344CB8AC3E}">
        <p14:creationId xmlns:p14="http://schemas.microsoft.com/office/powerpoint/2010/main" val="1734902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L’atelier de renforcement musculaire proposé par notre enseignant APA utilise la méthode </a:t>
            </a:r>
            <a:r>
              <a:rPr lang="fr-FR" dirty="0" err="1" smtClean="0"/>
              <a:t>pilate</a:t>
            </a:r>
            <a:r>
              <a:rPr lang="fr-FR" dirty="0" smtClean="0"/>
              <a:t> et le volley-ball adapté</a:t>
            </a:r>
            <a:r>
              <a:rPr lang="fr-FR" baseline="0" dirty="0" smtClean="0"/>
              <a:t> pour améliorer les postures, le développement des muscles, la souplesse pour renforcer les muscles.</a:t>
            </a:r>
          </a:p>
          <a:p>
            <a:endParaRPr lang="fr-FR" baseline="0" dirty="0" smtClean="0"/>
          </a:p>
          <a:p>
            <a:r>
              <a:rPr lang="fr-FR" baseline="0" dirty="0" smtClean="0"/>
              <a:t>Enfin, l’atelier équilibre de notre kinésithérapeute vise le renforcement des capacités fonctionnelles notamment la force, le mouvement et l’équilibre au travers de l’utilisation de vélos, bâtons de marche nordique…</a:t>
            </a:r>
          </a:p>
        </p:txBody>
      </p:sp>
      <p:sp>
        <p:nvSpPr>
          <p:cNvPr id="4" name="Espace réservé du numéro de diapositive 3"/>
          <p:cNvSpPr>
            <a:spLocks noGrp="1"/>
          </p:cNvSpPr>
          <p:nvPr>
            <p:ph type="sldNum" sz="quarter" idx="10"/>
          </p:nvPr>
        </p:nvSpPr>
        <p:spPr/>
        <p:txBody>
          <a:bodyPr/>
          <a:lstStyle/>
          <a:p>
            <a:fld id="{E19D73ED-B963-42F2-BB7C-5A14F48072C9}" type="slidenum">
              <a:rPr lang="fr-FR" smtClean="0"/>
              <a:t>15</a:t>
            </a:fld>
            <a:endParaRPr lang="fr-FR"/>
          </a:p>
        </p:txBody>
      </p:sp>
    </p:spTree>
    <p:extLst>
      <p:ext uri="{BB962C8B-B14F-4D97-AF65-F5344CB8AC3E}">
        <p14:creationId xmlns:p14="http://schemas.microsoft.com/office/powerpoint/2010/main" val="900407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Présenter les différents indicateurs</a:t>
            </a:r>
            <a:r>
              <a:rPr lang="fr-FR" baseline="0" dirty="0" smtClean="0"/>
              <a:t> et prendre le temps de présenter les graphiques</a:t>
            </a:r>
            <a:endParaRPr lang="fr-FR" dirty="0"/>
          </a:p>
        </p:txBody>
      </p:sp>
      <p:sp>
        <p:nvSpPr>
          <p:cNvPr id="4" name="Espace réservé du numéro de diapositive 3"/>
          <p:cNvSpPr>
            <a:spLocks noGrp="1"/>
          </p:cNvSpPr>
          <p:nvPr>
            <p:ph type="sldNum" sz="quarter" idx="10"/>
          </p:nvPr>
        </p:nvSpPr>
        <p:spPr/>
        <p:txBody>
          <a:bodyPr/>
          <a:lstStyle/>
          <a:p>
            <a:fld id="{E19D73ED-B963-42F2-BB7C-5A14F48072C9}" type="slidenum">
              <a:rPr lang="fr-FR" smtClean="0"/>
              <a:t>16</a:t>
            </a:fld>
            <a:endParaRPr lang="fr-FR"/>
          </a:p>
        </p:txBody>
      </p:sp>
    </p:spTree>
    <p:extLst>
      <p:ext uri="{BB962C8B-B14F-4D97-AF65-F5344CB8AC3E}">
        <p14:creationId xmlns:p14="http://schemas.microsoft.com/office/powerpoint/2010/main" val="2625064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9D73ED-B963-42F2-BB7C-5A14F48072C9}" type="slidenum">
              <a:rPr lang="fr-FR" smtClean="0"/>
              <a:t>17</a:t>
            </a:fld>
            <a:endParaRPr lang="fr-FR"/>
          </a:p>
        </p:txBody>
      </p:sp>
    </p:spTree>
    <p:extLst>
      <p:ext uri="{BB962C8B-B14F-4D97-AF65-F5344CB8AC3E}">
        <p14:creationId xmlns:p14="http://schemas.microsoft.com/office/powerpoint/2010/main" val="53806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9D73ED-B963-42F2-BB7C-5A14F48072C9}" type="slidenum">
              <a:rPr lang="fr-FR" smtClean="0"/>
              <a:t>18</a:t>
            </a:fld>
            <a:endParaRPr lang="fr-FR"/>
          </a:p>
        </p:txBody>
      </p:sp>
    </p:spTree>
    <p:extLst>
      <p:ext uri="{BB962C8B-B14F-4D97-AF65-F5344CB8AC3E}">
        <p14:creationId xmlns:p14="http://schemas.microsoft.com/office/powerpoint/2010/main" val="28483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Sur le plan national, le rapport de la DREES de juin dernier estime que près de 40% des sujets âgés de 65 ans et plus souffrent d’une limitation fonctionnelle et plus d’un sujet de 75 ans et plus  ont des difficultés pour marcher, monter et descendre des escaliers.</a:t>
            </a:r>
          </a:p>
          <a:p>
            <a:endParaRPr lang="fr-FR" dirty="0" smtClean="0"/>
          </a:p>
          <a:p>
            <a:r>
              <a:rPr lang="fr-FR" dirty="0" smtClean="0"/>
              <a:t>En région ARH, on recense plus de 8 millions d’habitants,</a:t>
            </a:r>
            <a:r>
              <a:rPr lang="fr-FR" baseline="0" dirty="0" smtClean="0"/>
              <a:t> les 65 ans et plus représentent près de 20% de la population de notre région, </a:t>
            </a:r>
            <a:r>
              <a:rPr lang="fr-FR" dirty="0" smtClean="0"/>
              <a:t>Nous nous sommes intéressés aux projections de l’Insee quant à</a:t>
            </a:r>
            <a:r>
              <a:rPr lang="fr-FR" baseline="0" dirty="0" smtClean="0"/>
              <a:t> l’évolution démographique des sujets âgés de 65 ans et plus dans les prochaines décennies. Les chiffres sont claires, il y a une très nette augmentation attendues, environ de 26%.</a:t>
            </a:r>
          </a:p>
          <a:p>
            <a:endParaRPr lang="fr-FR" baseline="0" dirty="0" smtClean="0"/>
          </a:p>
          <a:p>
            <a:r>
              <a:rPr lang="fr-FR" baseline="0" dirty="0" smtClean="0"/>
              <a:t>Les sujets âgés de 65 ans et plus sont divisés en trois principaux groupes que vous connaissez déjà. La littérature présente bien la nécessité de prendre en charge au plus tôt les sujets fragiles pour permettre un maintien de l’autonomie, </a:t>
            </a:r>
            <a:endParaRPr lang="fr-FR" dirty="0"/>
          </a:p>
        </p:txBody>
      </p:sp>
      <p:sp>
        <p:nvSpPr>
          <p:cNvPr id="4" name="Espace réservé du numéro de diapositive 3"/>
          <p:cNvSpPr>
            <a:spLocks noGrp="1"/>
          </p:cNvSpPr>
          <p:nvPr>
            <p:ph type="sldNum" sz="quarter" idx="10"/>
          </p:nvPr>
        </p:nvSpPr>
        <p:spPr/>
        <p:txBody>
          <a:bodyPr/>
          <a:lstStyle/>
          <a:p>
            <a:fld id="{E19D73ED-B963-42F2-BB7C-5A14F48072C9}" type="slidenum">
              <a:rPr lang="fr-FR" smtClean="0"/>
              <a:t>2</a:t>
            </a:fld>
            <a:endParaRPr lang="fr-FR"/>
          </a:p>
        </p:txBody>
      </p:sp>
    </p:spTree>
    <p:extLst>
      <p:ext uri="{BB962C8B-B14F-4D97-AF65-F5344CB8AC3E}">
        <p14:creationId xmlns:p14="http://schemas.microsoft.com/office/powerpoint/2010/main" val="579477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J’imagine que la définition de la fragilité ne vous est pas inconnue même s’il existe différentes définitions.</a:t>
            </a:r>
            <a:r>
              <a:rPr lang="fr-FR" baseline="0" dirty="0" smtClean="0"/>
              <a:t> Elles se retrouvent sur certains point notamment la  diminution des capacités de réserve, une augmentation du risque de mortalité et surtout cette notion de réversibilité.</a:t>
            </a:r>
            <a:endParaRPr lang="fr-FR" dirty="0"/>
          </a:p>
        </p:txBody>
      </p:sp>
      <p:sp>
        <p:nvSpPr>
          <p:cNvPr id="4" name="Espace réservé du numéro de diapositive 3"/>
          <p:cNvSpPr>
            <a:spLocks noGrp="1"/>
          </p:cNvSpPr>
          <p:nvPr>
            <p:ph type="sldNum" sz="quarter" idx="10"/>
          </p:nvPr>
        </p:nvSpPr>
        <p:spPr/>
        <p:txBody>
          <a:bodyPr/>
          <a:lstStyle/>
          <a:p>
            <a:fld id="{E19D73ED-B963-42F2-BB7C-5A14F48072C9}" type="slidenum">
              <a:rPr lang="fr-FR" smtClean="0"/>
              <a:t>3</a:t>
            </a:fld>
            <a:endParaRPr lang="fr-FR"/>
          </a:p>
        </p:txBody>
      </p:sp>
    </p:spTree>
    <p:extLst>
      <p:ext uri="{BB962C8B-B14F-4D97-AF65-F5344CB8AC3E}">
        <p14:creationId xmlns:p14="http://schemas.microsoft.com/office/powerpoint/2010/main" val="253002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Il</a:t>
            </a:r>
            <a:r>
              <a:rPr lang="fr-FR" baseline="0" dirty="0" smtClean="0"/>
              <a:t> existe de multiples modèles dans la littérature de la fragilité. Les deux principaux sont d’un côté celui de </a:t>
            </a:r>
            <a:r>
              <a:rPr lang="fr-FR" baseline="0" dirty="0" err="1" smtClean="0"/>
              <a:t>Fried</a:t>
            </a:r>
            <a:r>
              <a:rPr lang="fr-FR" baseline="0" dirty="0" smtClean="0"/>
              <a:t> et de l’autre, celui de </a:t>
            </a:r>
            <a:r>
              <a:rPr lang="fr-FR" baseline="0" dirty="0" err="1" smtClean="0"/>
              <a:t>Rockwood</a:t>
            </a:r>
            <a:r>
              <a:rPr lang="fr-FR" baseline="0" dirty="0" smtClean="0"/>
              <a:t>. </a:t>
            </a:r>
          </a:p>
          <a:p>
            <a:endParaRPr lang="fr-FR" baseline="0" dirty="0" smtClean="0"/>
          </a:p>
          <a:p>
            <a:r>
              <a:rPr lang="fr-FR" baseline="0" dirty="0" err="1" smtClean="0"/>
              <a:t>Fried</a:t>
            </a:r>
            <a:r>
              <a:rPr lang="fr-FR" baseline="0" dirty="0" smtClean="0"/>
              <a:t> : centré sur l’aspect physique de la fragilité avec ses 5 critères (les citer), la perte de poids involontaire et la faiblesse musculaire entrainant des problématiques </a:t>
            </a:r>
            <a:r>
              <a:rPr lang="fr-FR" baseline="0" dirty="0" err="1" smtClean="0"/>
              <a:t>sarcopéniques</a:t>
            </a:r>
            <a:r>
              <a:rPr lang="fr-FR" baseline="0" dirty="0" smtClean="0"/>
              <a:t>, la diminution de la vitesse de marche (présentée dans la littérature comme un facteur important de risque de chute), la diminution de l’activité physique et enfin un sentiment de fatigue. L’approche physique est le modèle le plus utilisé dans la fragilité.</a:t>
            </a:r>
          </a:p>
          <a:p>
            <a:endParaRPr lang="fr-FR" baseline="0" dirty="0" smtClean="0"/>
          </a:p>
          <a:p>
            <a:r>
              <a:rPr lang="fr-FR" baseline="0" dirty="0" smtClean="0"/>
              <a:t>Et de l’autre, le modèle </a:t>
            </a:r>
            <a:r>
              <a:rPr lang="fr-FR" baseline="0" dirty="0" err="1" smtClean="0"/>
              <a:t>Rockwood</a:t>
            </a:r>
            <a:r>
              <a:rPr lang="fr-FR" baseline="0" dirty="0" smtClean="0"/>
              <a:t>, qui n’apparait pas comme un modèle d’opposition puisqu’il prend en compte l’aspect physique auquel il ajoute une multitude d’autres critères incluant notamment l’aspect cognitif, les facteurs thymiques et les ressources sociales. Dans ce modèle, la fragilité est davantage vue comme une accumulation de pathologie, handicaps et déficiences. </a:t>
            </a:r>
          </a:p>
          <a:p>
            <a:endParaRPr lang="fr-FR" baseline="0" dirty="0" smtClean="0"/>
          </a:p>
          <a:p>
            <a:r>
              <a:rPr lang="fr-FR" baseline="0" dirty="0" smtClean="0"/>
              <a:t>C’est sur ce modèle que nous avons basé notre programme d’évaluation et de rééducation.</a:t>
            </a:r>
          </a:p>
          <a:p>
            <a:endParaRPr lang="fr-FR" baseline="0" dirty="0" smtClean="0"/>
          </a:p>
        </p:txBody>
      </p:sp>
      <p:sp>
        <p:nvSpPr>
          <p:cNvPr id="4" name="Espace réservé du numéro de diapositive 3"/>
          <p:cNvSpPr>
            <a:spLocks noGrp="1"/>
          </p:cNvSpPr>
          <p:nvPr>
            <p:ph type="sldNum" sz="quarter" idx="10"/>
          </p:nvPr>
        </p:nvSpPr>
        <p:spPr/>
        <p:txBody>
          <a:bodyPr/>
          <a:lstStyle/>
          <a:p>
            <a:fld id="{E19D73ED-B963-42F2-BB7C-5A14F48072C9}" type="slidenum">
              <a:rPr lang="fr-FR" smtClean="0"/>
              <a:t>4</a:t>
            </a:fld>
            <a:endParaRPr lang="fr-FR"/>
          </a:p>
        </p:txBody>
      </p:sp>
    </p:spTree>
    <p:extLst>
      <p:ext uri="{BB962C8B-B14F-4D97-AF65-F5344CB8AC3E}">
        <p14:creationId xmlns:p14="http://schemas.microsoft.com/office/powerpoint/2010/main" val="2429113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a:t>
            </a:r>
            <a:r>
              <a:rPr lang="fr-FR" baseline="0" dirty="0" smtClean="0"/>
              <a:t> raisons qui nous ont poussé à intégrer une dimension multi-domaine : le sujet fragile est un sujet hétérogène</a:t>
            </a:r>
          </a:p>
          <a:p>
            <a:endParaRPr lang="fr-FR" baseline="0" dirty="0" smtClean="0"/>
          </a:p>
          <a:p>
            <a:r>
              <a:rPr lang="fr-FR" baseline="0" dirty="0" smtClean="0"/>
              <a:t>Nous intégrons des critères physique car ils sont déterminants dans le développement de la fragilité (par exemple, on sait que les patients qui présentent une diminution de la force musculaire (&lt; 25Kg) ont 6 fois plus de risque d’être fragile. </a:t>
            </a:r>
          </a:p>
          <a:p>
            <a:endParaRPr lang="fr-FR" baseline="0" dirty="0" smtClean="0"/>
          </a:p>
          <a:p>
            <a:r>
              <a:rPr lang="fr-FR" baseline="0" dirty="0" smtClean="0"/>
              <a:t>On sait que les Facteurs sociaux sont des situations aggravantes : il existe un net rapport entre les ressources sociales et les liens sociaux comme facteur de fragilité.</a:t>
            </a:r>
          </a:p>
          <a:p>
            <a:endParaRPr lang="fr-FR" baseline="0" dirty="0" smtClean="0"/>
          </a:p>
          <a:p>
            <a:pPr algn="just"/>
            <a:r>
              <a:rPr lang="fr-FR" baseline="0" dirty="0" smtClean="0"/>
              <a:t>Facteurs cognitifs : les facteurs cognitifs se trouvent être des facteurs d’accentuation de la fragilité. </a:t>
            </a:r>
            <a:r>
              <a:rPr lang="fr-FR" sz="1200" dirty="0" smtClean="0"/>
              <a:t>Clegg et al. (2013) estiment qu’un affaiblissement des fonctions cognitives demeure un facteur de risque important dans le développement d’un syndrome de fragilité, Ses résultats corroborent ceux de l’étude d’Avila-</a:t>
            </a:r>
            <a:r>
              <a:rPr lang="fr-FR" sz="1200" dirty="0" err="1" smtClean="0"/>
              <a:t>Funes</a:t>
            </a:r>
            <a:r>
              <a:rPr lang="fr-FR" sz="1200" dirty="0" smtClean="0"/>
              <a:t> et al. (2009)</a:t>
            </a:r>
            <a:r>
              <a:rPr lang="fr-FR" sz="1200" baseline="0" dirty="0" smtClean="0"/>
              <a:t> - la présence de troubles cognitifs accentue le risque d’entrée en hospitalisation.</a:t>
            </a:r>
            <a:endParaRPr lang="fr-FR" sz="1200" dirty="0" smtClean="0"/>
          </a:p>
        </p:txBody>
      </p:sp>
      <p:sp>
        <p:nvSpPr>
          <p:cNvPr id="4" name="Espace réservé du numéro de diapositive 3"/>
          <p:cNvSpPr>
            <a:spLocks noGrp="1"/>
          </p:cNvSpPr>
          <p:nvPr>
            <p:ph type="sldNum" sz="quarter" idx="10"/>
          </p:nvPr>
        </p:nvSpPr>
        <p:spPr/>
        <p:txBody>
          <a:bodyPr/>
          <a:lstStyle/>
          <a:p>
            <a:fld id="{E19D73ED-B963-42F2-BB7C-5A14F48072C9}" type="slidenum">
              <a:rPr lang="fr-FR" smtClean="0"/>
              <a:t>5</a:t>
            </a:fld>
            <a:endParaRPr lang="fr-FR"/>
          </a:p>
        </p:txBody>
      </p:sp>
    </p:spTree>
    <p:extLst>
      <p:ext uri="{BB962C8B-B14F-4D97-AF65-F5344CB8AC3E}">
        <p14:creationId xmlns:p14="http://schemas.microsoft.com/office/powerpoint/2010/main" val="3269409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Depuis 2009, nous sommes spécialisé dans l’évaluation et la</a:t>
            </a:r>
            <a:r>
              <a:rPr lang="fr-FR" baseline="0" dirty="0" smtClean="0"/>
              <a:t> prise en charge des patients atteint de pathologies neurodégénératives. Force de constater que l’accent est mis sur la prévention, nous avons ouvert en parallèle en septembre dernier, après plus de 2 ans de réflexion de recherche de financement notre hôpital de jour évaluation et rééducation  de la fragilité.</a:t>
            </a:r>
            <a:endParaRPr lang="fr-FR" dirty="0"/>
          </a:p>
        </p:txBody>
      </p:sp>
      <p:sp>
        <p:nvSpPr>
          <p:cNvPr id="4" name="Espace réservé du numéro de diapositive 3"/>
          <p:cNvSpPr>
            <a:spLocks noGrp="1"/>
          </p:cNvSpPr>
          <p:nvPr>
            <p:ph type="sldNum" sz="quarter" idx="10"/>
          </p:nvPr>
        </p:nvSpPr>
        <p:spPr/>
        <p:txBody>
          <a:bodyPr/>
          <a:lstStyle/>
          <a:p>
            <a:fld id="{E19D73ED-B963-42F2-BB7C-5A14F48072C9}" type="slidenum">
              <a:rPr lang="fr-FR" smtClean="0"/>
              <a:t>6</a:t>
            </a:fld>
            <a:endParaRPr lang="fr-FR"/>
          </a:p>
        </p:txBody>
      </p:sp>
    </p:spTree>
    <p:extLst>
      <p:ext uri="{BB962C8B-B14F-4D97-AF65-F5344CB8AC3E}">
        <p14:creationId xmlns:p14="http://schemas.microsoft.com/office/powerpoint/2010/main" val="3036102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Voici</a:t>
            </a:r>
            <a:r>
              <a:rPr lang="fr-FR" baseline="0" dirty="0" smtClean="0"/>
              <a:t> la manière dont nous avons développé les modalité d’évaluation et de PEC de nos patients fragiles. </a:t>
            </a:r>
          </a:p>
          <a:p>
            <a:endParaRPr lang="fr-FR" baseline="0" dirty="0" smtClean="0"/>
          </a:p>
          <a:p>
            <a:r>
              <a:rPr lang="fr-FR" dirty="0" smtClean="0"/>
              <a:t>Nos patients</a:t>
            </a:r>
            <a:r>
              <a:rPr lang="fr-FR" baseline="0" dirty="0" smtClean="0"/>
              <a:t> peuvent entrée dans la filière fragile par différents intervenants notamment les médecins traitants, et d’autres hôpitaux gériatriques. Nos principales sources d’entré actuellement sont nos services de SSR et de Médecine gériatrique (convocation 3 semaines après le RAD). Nous avons réalisé une importante communication autour de la fragilité au sein de notre propre CH avec notamment la participation à la semaine sécurité patient mais aussi auprès des MT, des services d’aides et de soins à domicile en particulier la filière gérontologique nord. Nous avons une réelle difficulté à intégrer les médecins traitants. Un travail de thèse avec des étudiants en médecine est en cours pour tenter de comprendre les possibles freins à leurs participations.</a:t>
            </a:r>
          </a:p>
          <a:p>
            <a:endParaRPr lang="fr-FR" baseline="0" dirty="0" smtClean="0"/>
          </a:p>
          <a:p>
            <a:r>
              <a:rPr lang="fr-FR" baseline="0" dirty="0" smtClean="0"/>
              <a:t>Le patient est vu par nos médecins gériatres pour une EGS et en fonction de cette évaluation, il oriente en fragile pour une évaluation approfondie ou il réoriente éventuellement la patient dans un service adapté, en consultation mémoire par exemple si les troubles cognitifs apparaissent trop importants.</a:t>
            </a:r>
          </a:p>
        </p:txBody>
      </p:sp>
      <p:sp>
        <p:nvSpPr>
          <p:cNvPr id="4" name="Espace réservé du numéro de diapositive 3"/>
          <p:cNvSpPr>
            <a:spLocks noGrp="1"/>
          </p:cNvSpPr>
          <p:nvPr>
            <p:ph type="sldNum" sz="quarter" idx="10"/>
          </p:nvPr>
        </p:nvSpPr>
        <p:spPr/>
        <p:txBody>
          <a:bodyPr/>
          <a:lstStyle/>
          <a:p>
            <a:fld id="{E19D73ED-B963-42F2-BB7C-5A14F48072C9}" type="slidenum">
              <a:rPr lang="fr-FR" smtClean="0"/>
              <a:t>7</a:t>
            </a:fld>
            <a:endParaRPr lang="fr-FR"/>
          </a:p>
        </p:txBody>
      </p:sp>
    </p:spTree>
    <p:extLst>
      <p:ext uri="{BB962C8B-B14F-4D97-AF65-F5344CB8AC3E}">
        <p14:creationId xmlns:p14="http://schemas.microsoft.com/office/powerpoint/2010/main" val="3800296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L’HDJ évaluation propose un bilan</a:t>
            </a:r>
            <a:r>
              <a:rPr lang="fr-FR" baseline="0" dirty="0" smtClean="0"/>
              <a:t> complet, pluridisciplinaire avec notamment : </a:t>
            </a:r>
          </a:p>
          <a:p>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L’évaluation infirmière, en complément de l’évaluation médicale comprend les mesures physiologiques (ECG, HTO), sensorielles avec l’acuité visuelle/auditive, et un entretien avec les aidants principaux (passation NPI, </a:t>
            </a:r>
            <a:r>
              <a:rPr lang="fr-FR" baseline="0" dirty="0" err="1" smtClean="0"/>
              <a:t>Zarit</a:t>
            </a:r>
            <a:r>
              <a:rPr lang="fr-FR" baseline="0" dirty="0" smtClean="0"/>
              <a:t>…)</a:t>
            </a:r>
          </a:p>
          <a:p>
            <a:endParaRPr lang="fr-FR" baseline="0" dirty="0" smtClean="0"/>
          </a:p>
          <a:p>
            <a:r>
              <a:rPr lang="fr-FR" baseline="0" dirty="0" smtClean="0"/>
              <a:t>Le neuropsychologue réalise un bilan complet </a:t>
            </a:r>
            <a:r>
              <a:rPr lang="fr-FR" dirty="0" smtClean="0"/>
              <a:t>avec expertise des fonctions mnésiques, exécutives/attentionnelles et instrumentales dans le but d’exclure une pathologie neurodégénérative débutante et définir le profil neurocognitif du patient. </a:t>
            </a:r>
          </a:p>
          <a:p>
            <a:endParaRPr lang="fr-FR" baseline="0" dirty="0" smtClean="0"/>
          </a:p>
          <a:p>
            <a:r>
              <a:rPr lang="fr-FR" baseline="0" dirty="0" smtClean="0"/>
              <a:t>Le kinésithérapeute mesure les indicateurs physique de la fragilité tels que le niveau de sarcopénie, les troubles de l’équilibre, la force musculaire avec un dynamomètre). </a:t>
            </a:r>
          </a:p>
          <a:p>
            <a:endParaRPr lang="fr-FR" baseline="0" dirty="0" smtClean="0"/>
          </a:p>
          <a:p>
            <a:r>
              <a:rPr lang="fr-FR" baseline="0" dirty="0" smtClean="0"/>
              <a:t>Une évaluation de l’autonomie est proposée par notre ergothérapeute pour les activités de la vie quotidienne</a:t>
            </a:r>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E19D73ED-B963-42F2-BB7C-5A14F48072C9}" type="slidenum">
              <a:rPr lang="fr-FR" smtClean="0"/>
              <a:t>8</a:t>
            </a:fld>
            <a:endParaRPr lang="fr-FR"/>
          </a:p>
        </p:txBody>
      </p:sp>
    </p:spTree>
    <p:extLst>
      <p:ext uri="{BB962C8B-B14F-4D97-AF65-F5344CB8AC3E}">
        <p14:creationId xmlns:p14="http://schemas.microsoft.com/office/powerpoint/2010/main" val="1434176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suite du bilan regroupe une évaluation psychomotrice (équilibre, peur de chuter, coordination, schéma corporel) et de l’aspect psycho-corporel angoisses,</a:t>
            </a:r>
            <a:r>
              <a:rPr lang="fr-FR" baseline="0" dirty="0" smtClean="0"/>
              <a:t> somatisation, vécu de la douleur…)</a:t>
            </a:r>
            <a:r>
              <a:rPr lang="fr-FR" dirty="0" smtClean="0"/>
              <a:t>, </a:t>
            </a:r>
          </a:p>
          <a:p>
            <a:endParaRPr lang="fr-FR" dirty="0" smtClean="0"/>
          </a:p>
          <a:p>
            <a:r>
              <a:rPr lang="fr-FR" dirty="0" smtClean="0"/>
              <a:t>un bilan d’optimisation</a:t>
            </a:r>
            <a:r>
              <a:rPr lang="fr-FR" baseline="0" dirty="0" smtClean="0"/>
              <a:t> thérapeutique qui se réalise par un entretien avec le patient et un contact téléphonique avec l’officine habituelle Ce bilan tiens compte du mode vie du patient, de son observance, des interactions médicamenteuses et de ses antécédents. L’objectif est de proposer si nécessaire une optimisation des traitement. </a:t>
            </a:r>
          </a:p>
          <a:p>
            <a:endParaRPr lang="fr-FR" baseline="0" dirty="0" smtClean="0"/>
          </a:p>
          <a:p>
            <a:r>
              <a:rPr lang="fr-FR" baseline="0" dirty="0" smtClean="0"/>
              <a:t>Le patient rencontre également notre diététicienne dont l’objectif de l’entretien est de déterminer les apports et leurs équilibres ainsi que les éventuelles carences.</a:t>
            </a:r>
          </a:p>
          <a:p>
            <a:endParaRPr lang="fr-FR" baseline="0" dirty="0" smtClean="0"/>
          </a:p>
          <a:p>
            <a:r>
              <a:rPr lang="fr-FR" baseline="0" dirty="0" smtClean="0"/>
              <a:t>Une évaluation sociale peut également être proposée dans un but préventif afin d’informer les aidants sur les différentes aides à dispositions (mandats de protection future, aide de la caisse de retraite, Aide pour le Retour à Domicile après Hospitalisation, Hébergements Temporaire. Elle favorise aussi le lien ville hôpital pour un meilleur suivi des patients.</a:t>
            </a:r>
            <a:endParaRPr lang="fr-FR" dirty="0"/>
          </a:p>
        </p:txBody>
      </p:sp>
      <p:sp>
        <p:nvSpPr>
          <p:cNvPr id="4" name="Espace réservé du numéro de diapositive 3"/>
          <p:cNvSpPr>
            <a:spLocks noGrp="1"/>
          </p:cNvSpPr>
          <p:nvPr>
            <p:ph type="sldNum" sz="quarter" idx="10"/>
          </p:nvPr>
        </p:nvSpPr>
        <p:spPr/>
        <p:txBody>
          <a:bodyPr/>
          <a:lstStyle/>
          <a:p>
            <a:fld id="{E19D73ED-B963-42F2-BB7C-5A14F48072C9}" type="slidenum">
              <a:rPr lang="fr-FR" smtClean="0"/>
              <a:t>9</a:t>
            </a:fld>
            <a:endParaRPr lang="fr-FR"/>
          </a:p>
        </p:txBody>
      </p:sp>
    </p:spTree>
    <p:extLst>
      <p:ext uri="{BB962C8B-B14F-4D97-AF65-F5344CB8AC3E}">
        <p14:creationId xmlns:p14="http://schemas.microsoft.com/office/powerpoint/2010/main" val="190175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A6676B89-44FF-44C6-96FF-10D861754C46}" type="datetime1">
              <a:rPr lang="fr-FR" smtClean="0"/>
              <a:t>05/06/2018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A517C6-FC11-43C0-ADEB-F2D52520F2A3}" type="slidenum">
              <a:rPr lang="fr-FR" smtClean="0"/>
              <a:t>‹N°›</a:t>
            </a:fld>
            <a:endParaRPr lang="fr-FR"/>
          </a:p>
        </p:txBody>
      </p:sp>
    </p:spTree>
    <p:extLst>
      <p:ext uri="{BB962C8B-B14F-4D97-AF65-F5344CB8AC3E}">
        <p14:creationId xmlns:p14="http://schemas.microsoft.com/office/powerpoint/2010/main" val="1218133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A177B1-4943-4DB0-AD67-9DE06F2252A0}" type="datetime1">
              <a:rPr lang="fr-FR" smtClean="0"/>
              <a:t>05/06/2018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A517C6-FC11-43C0-ADEB-F2D52520F2A3}" type="slidenum">
              <a:rPr lang="fr-FR" smtClean="0"/>
              <a:t>‹N°›</a:t>
            </a:fld>
            <a:endParaRPr lang="fr-FR"/>
          </a:p>
        </p:txBody>
      </p:sp>
    </p:spTree>
    <p:extLst>
      <p:ext uri="{BB962C8B-B14F-4D97-AF65-F5344CB8AC3E}">
        <p14:creationId xmlns:p14="http://schemas.microsoft.com/office/powerpoint/2010/main" val="119965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26F3D9-B86B-47F6-B3BE-A9FB34B4CF45}" type="datetime1">
              <a:rPr lang="fr-FR" smtClean="0"/>
              <a:t>05/06/2018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A517C6-FC11-43C0-ADEB-F2D52520F2A3}" type="slidenum">
              <a:rPr lang="fr-FR" smtClean="0"/>
              <a:t>‹N°›</a:t>
            </a:fld>
            <a:endParaRPr lang="fr-FR"/>
          </a:p>
        </p:txBody>
      </p:sp>
    </p:spTree>
    <p:extLst>
      <p:ext uri="{BB962C8B-B14F-4D97-AF65-F5344CB8AC3E}">
        <p14:creationId xmlns:p14="http://schemas.microsoft.com/office/powerpoint/2010/main" val="143377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31AF1B1-AFB4-45B2-8492-84B6A84573BF}" type="datetime1">
              <a:rPr lang="fr-FR" smtClean="0"/>
              <a:t>05/06/2018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A517C6-FC11-43C0-ADEB-F2D52520F2A3}" type="slidenum">
              <a:rPr lang="fr-FR" smtClean="0"/>
              <a:t>‹N°›</a:t>
            </a:fld>
            <a:endParaRPr lang="fr-FR"/>
          </a:p>
        </p:txBody>
      </p:sp>
    </p:spTree>
    <p:extLst>
      <p:ext uri="{BB962C8B-B14F-4D97-AF65-F5344CB8AC3E}">
        <p14:creationId xmlns:p14="http://schemas.microsoft.com/office/powerpoint/2010/main" val="282224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5F575ECF-5507-47BC-A6CD-E680CD682315}" type="datetime1">
              <a:rPr lang="fr-FR" smtClean="0"/>
              <a:t>05/06/2018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A517C6-FC11-43C0-ADEB-F2D52520F2A3}" type="slidenum">
              <a:rPr lang="fr-FR" smtClean="0"/>
              <a:t>‹N°›</a:t>
            </a:fld>
            <a:endParaRPr lang="fr-FR"/>
          </a:p>
        </p:txBody>
      </p:sp>
    </p:spTree>
    <p:extLst>
      <p:ext uri="{BB962C8B-B14F-4D97-AF65-F5344CB8AC3E}">
        <p14:creationId xmlns:p14="http://schemas.microsoft.com/office/powerpoint/2010/main" val="228504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C2BF1DA-4704-41AE-874B-96BDDFCF77F1}" type="datetime1">
              <a:rPr lang="fr-FR" smtClean="0"/>
              <a:t>05/06/2018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A517C6-FC11-43C0-ADEB-F2D52520F2A3}" type="slidenum">
              <a:rPr lang="fr-FR" smtClean="0"/>
              <a:t>‹N°›</a:t>
            </a:fld>
            <a:endParaRPr lang="fr-FR"/>
          </a:p>
        </p:txBody>
      </p:sp>
    </p:spTree>
    <p:extLst>
      <p:ext uri="{BB962C8B-B14F-4D97-AF65-F5344CB8AC3E}">
        <p14:creationId xmlns:p14="http://schemas.microsoft.com/office/powerpoint/2010/main" val="304824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5F92518-80AA-4227-8C09-E0A6C9E84045}" type="datetime1">
              <a:rPr lang="fr-FR" smtClean="0"/>
              <a:t>05/06/2018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6A517C6-FC11-43C0-ADEB-F2D52520F2A3}" type="slidenum">
              <a:rPr lang="fr-FR" smtClean="0"/>
              <a:t>‹N°›</a:t>
            </a:fld>
            <a:endParaRPr lang="fr-FR"/>
          </a:p>
        </p:txBody>
      </p:sp>
    </p:spTree>
    <p:extLst>
      <p:ext uri="{BB962C8B-B14F-4D97-AF65-F5344CB8AC3E}">
        <p14:creationId xmlns:p14="http://schemas.microsoft.com/office/powerpoint/2010/main" val="3963247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4F6CA9D-FCD6-4B8A-8470-1496FF51659E}" type="datetime1">
              <a:rPr lang="fr-FR" smtClean="0"/>
              <a:t>05/06/2018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6A517C6-FC11-43C0-ADEB-F2D52520F2A3}" type="slidenum">
              <a:rPr lang="fr-FR" smtClean="0"/>
              <a:t>‹N°›</a:t>
            </a:fld>
            <a:endParaRPr lang="fr-FR"/>
          </a:p>
        </p:txBody>
      </p:sp>
    </p:spTree>
    <p:extLst>
      <p:ext uri="{BB962C8B-B14F-4D97-AF65-F5344CB8AC3E}">
        <p14:creationId xmlns:p14="http://schemas.microsoft.com/office/powerpoint/2010/main" val="2913438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3A555F-192F-4E5D-8518-D25918622313}" type="datetime1">
              <a:rPr lang="fr-FR" smtClean="0"/>
              <a:t>05/06/2018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6A517C6-FC11-43C0-ADEB-F2D52520F2A3}" type="slidenum">
              <a:rPr lang="fr-FR" smtClean="0"/>
              <a:t>‹N°›</a:t>
            </a:fld>
            <a:endParaRPr lang="fr-FR"/>
          </a:p>
        </p:txBody>
      </p:sp>
    </p:spTree>
    <p:extLst>
      <p:ext uri="{BB962C8B-B14F-4D97-AF65-F5344CB8AC3E}">
        <p14:creationId xmlns:p14="http://schemas.microsoft.com/office/powerpoint/2010/main" val="3378378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7785D8F-8208-429E-94B4-5D5E6CE2D134}" type="datetime1">
              <a:rPr lang="fr-FR" smtClean="0"/>
              <a:t>05/06/2018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A517C6-FC11-43C0-ADEB-F2D52520F2A3}" type="slidenum">
              <a:rPr lang="fr-FR" smtClean="0"/>
              <a:t>‹N°›</a:t>
            </a:fld>
            <a:endParaRPr lang="fr-FR"/>
          </a:p>
        </p:txBody>
      </p:sp>
    </p:spTree>
    <p:extLst>
      <p:ext uri="{BB962C8B-B14F-4D97-AF65-F5344CB8AC3E}">
        <p14:creationId xmlns:p14="http://schemas.microsoft.com/office/powerpoint/2010/main" val="244551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2AFCE8F-21B5-4FC7-91F5-0E65FEF0134E}" type="datetime1">
              <a:rPr lang="fr-FR" smtClean="0"/>
              <a:t>05/06/2018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A517C6-FC11-43C0-ADEB-F2D52520F2A3}" type="slidenum">
              <a:rPr lang="fr-FR" smtClean="0"/>
              <a:t>‹N°›</a:t>
            </a:fld>
            <a:endParaRPr lang="fr-FR"/>
          </a:p>
        </p:txBody>
      </p:sp>
    </p:spTree>
    <p:extLst>
      <p:ext uri="{BB962C8B-B14F-4D97-AF65-F5344CB8AC3E}">
        <p14:creationId xmlns:p14="http://schemas.microsoft.com/office/powerpoint/2010/main" val="3404357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ADA00-B80D-4280-A69B-77328CA51DBE}" type="datetime1">
              <a:rPr lang="fr-FR" smtClean="0"/>
              <a:t>05/06/2018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517C6-FC11-43C0-ADEB-F2D52520F2A3}" type="slidenum">
              <a:rPr lang="fr-FR" smtClean="0"/>
              <a:t>‹N°›</a:t>
            </a:fld>
            <a:endParaRPr lang="fr-FR"/>
          </a:p>
        </p:txBody>
      </p:sp>
    </p:spTree>
    <p:extLst>
      <p:ext uri="{BB962C8B-B14F-4D97-AF65-F5344CB8AC3E}">
        <p14:creationId xmlns:p14="http://schemas.microsoft.com/office/powerpoint/2010/main" val="1627656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7.png"/><Relationship Id="rId5" Type="http://schemas.openxmlformats.org/officeDocument/2006/relationships/image" Target="../media/image3.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diagramQuickStyle" Target="../diagrams/quickStyle4.xml"/><Relationship Id="rId3" Type="http://schemas.openxmlformats.org/officeDocument/2006/relationships/notesSlide" Target="../notesSlides/notesSlide11.xml"/><Relationship Id="rId7" Type="http://schemas.openxmlformats.org/officeDocument/2006/relationships/diagramLayout" Target="../diagrams/layout3.xml"/><Relationship Id="rId12" Type="http://schemas.openxmlformats.org/officeDocument/2006/relationships/diagramLayout" Target="../diagrams/layout4.xml"/><Relationship Id="rId17" Type="http://schemas.openxmlformats.org/officeDocument/2006/relationships/image" Target="../media/image9.jpeg"/><Relationship Id="rId2" Type="http://schemas.openxmlformats.org/officeDocument/2006/relationships/slideLayout" Target="../slideLayouts/slideLayout1.xml"/><Relationship Id="rId16" Type="http://schemas.openxmlformats.org/officeDocument/2006/relationships/image" Target="../media/image8.jpg"/><Relationship Id="rId1" Type="http://schemas.openxmlformats.org/officeDocument/2006/relationships/vmlDrawing" Target="../drawings/vmlDrawing11.vml"/><Relationship Id="rId6" Type="http://schemas.openxmlformats.org/officeDocument/2006/relationships/diagramData" Target="../diagrams/data3.xml"/><Relationship Id="rId11" Type="http://schemas.openxmlformats.org/officeDocument/2006/relationships/diagramData" Target="../diagrams/data4.xml"/><Relationship Id="rId5" Type="http://schemas.openxmlformats.org/officeDocument/2006/relationships/image" Target="../media/image3.wmf"/><Relationship Id="rId15" Type="http://schemas.microsoft.com/office/2007/relationships/diagramDrawing" Target="../diagrams/drawing4.xml"/><Relationship Id="rId10" Type="http://schemas.microsoft.com/office/2007/relationships/diagramDrawing" Target="../diagrams/drawing3.xml"/><Relationship Id="rId4" Type="http://schemas.openxmlformats.org/officeDocument/2006/relationships/oleObject" Target="../embeddings/oleObject2.bin"/><Relationship Id="rId9" Type="http://schemas.openxmlformats.org/officeDocument/2006/relationships/diagramColors" Target="../diagrams/colors3.xml"/><Relationship Id="rId14" Type="http://schemas.openxmlformats.org/officeDocument/2006/relationships/diagramColors" Target="../diagrams/colors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0.png"/><Relationship Id="rId5" Type="http://schemas.openxmlformats.org/officeDocument/2006/relationships/image" Target="../media/image3.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11.png"/><Relationship Id="rId5" Type="http://schemas.openxmlformats.org/officeDocument/2006/relationships/image" Target="../media/image3.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12.jpeg"/><Relationship Id="rId5" Type="http://schemas.openxmlformats.org/officeDocument/2006/relationships/image" Target="../media/image3.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13.jpeg"/><Relationship Id="rId5" Type="http://schemas.openxmlformats.org/officeDocument/2006/relationships/image" Target="../media/image3.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notesSlide" Target="../notesSlides/notesSlide16.xml"/><Relationship Id="rId7" Type="http://schemas.openxmlformats.org/officeDocument/2006/relationships/chart" Target="../charts/chart2.xml"/><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chart" Target="../charts/chart1.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8" Type="http://schemas.openxmlformats.org/officeDocument/2006/relationships/hyperlink" Target="mailto:c.breysse@ch-montdor.fr" TargetMode="External"/><Relationship Id="rId3" Type="http://schemas.openxmlformats.org/officeDocument/2006/relationships/notesSlide" Target="../notesSlides/notesSlide18.xml"/><Relationship Id="rId7" Type="http://schemas.openxmlformats.org/officeDocument/2006/relationships/hyperlink" Target="mailto:a.marfisi-dubost@ch-montdor.fr" TargetMode="External"/><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hyperlink" Target="mailto:m.vincenot@ch-montdor.fr" TargetMode="External"/><Relationship Id="rId5" Type="http://schemas.openxmlformats.org/officeDocument/2006/relationships/image" Target="../media/image1.png"/><Relationship Id="rId4" Type="http://schemas.openxmlformats.org/officeDocument/2006/relationships/oleObject" Target="../embeddings/oleObject1.bin"/><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notesSlide" Target="../notesSlides/notesSlide4.xml"/><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3.wmf"/><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oleObject" Target="../embeddings/oleObject2.bin"/><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6.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oleObject" Target="../embeddings/oleObject2.bin"/><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3.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68222" y="350364"/>
            <a:ext cx="141064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5" name="Objet 4"/>
          <p:cNvGraphicFramePr>
            <a:graphicFrameLocks noChangeAspect="1"/>
          </p:cNvGraphicFramePr>
          <p:nvPr>
            <p:extLst>
              <p:ext uri="{D42A27DB-BD31-4B8C-83A1-F6EECF244321}">
                <p14:modId xmlns:p14="http://schemas.microsoft.com/office/powerpoint/2010/main" val="2436698140"/>
              </p:ext>
            </p:extLst>
          </p:nvPr>
        </p:nvGraphicFramePr>
        <p:xfrm>
          <a:off x="368222" y="350364"/>
          <a:ext cx="1583219" cy="839586"/>
        </p:xfrm>
        <a:graphic>
          <a:graphicData uri="http://schemas.openxmlformats.org/presentationml/2006/ole">
            <mc:AlternateContent xmlns:mc="http://schemas.openxmlformats.org/markup-compatibility/2006">
              <mc:Choice xmlns:v="urn:schemas-microsoft-com:vml" Requires="v">
                <p:oleObj spid="_x0000_s1410" name="Image bitmap" r:id="rId4" imgW="7523810" imgH="3990476" progId="Paint.Picture">
                  <p:embed/>
                </p:oleObj>
              </mc:Choice>
              <mc:Fallback>
                <p:oleObj name="Image bitmap" r:id="rId4" imgW="7523810" imgH="3990476"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222" y="350364"/>
                        <a:ext cx="1583219" cy="839586"/>
                      </a:xfrm>
                      <a:prstGeom prst="rect">
                        <a:avLst/>
                      </a:prstGeom>
                      <a:noFill/>
                    </p:spPr>
                  </p:pic>
                </p:oleObj>
              </mc:Fallback>
            </mc:AlternateContent>
          </a:graphicData>
        </a:graphic>
      </p:graphicFrame>
      <p:sp>
        <p:nvSpPr>
          <p:cNvPr id="6" name="Rectangle 5"/>
          <p:cNvSpPr/>
          <p:nvPr/>
        </p:nvSpPr>
        <p:spPr>
          <a:xfrm>
            <a:off x="0" y="2808163"/>
            <a:ext cx="12192000" cy="1359462"/>
          </a:xfrm>
          <a:prstGeom prst="rect">
            <a:avLst/>
          </a:prstGeom>
          <a:solidFill>
            <a:schemeClr val="accent5">
              <a:lumMod val="7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solidFill>
                  <a:schemeClr val="bg1"/>
                </a:solidFill>
              </a:rPr>
              <a:t>Evaluation et rééducation du sujet âgé fragile</a:t>
            </a:r>
          </a:p>
          <a:p>
            <a:pPr algn="ctr"/>
            <a:r>
              <a:rPr lang="fr-FR" sz="3000" i="1" dirty="0" smtClean="0">
                <a:solidFill>
                  <a:schemeClr val="bg1"/>
                </a:solidFill>
              </a:rPr>
              <a:t>- Expérience lyonnaise en HDJ des fragilités -</a:t>
            </a:r>
            <a:endParaRPr lang="fr-FR" sz="3000" i="1" dirty="0">
              <a:solidFill>
                <a:schemeClr val="bg1"/>
              </a:solidFill>
            </a:endParaRPr>
          </a:p>
        </p:txBody>
      </p:sp>
      <p:sp>
        <p:nvSpPr>
          <p:cNvPr id="7" name="ZoneTexte 6"/>
          <p:cNvSpPr txBox="1"/>
          <p:nvPr/>
        </p:nvSpPr>
        <p:spPr>
          <a:xfrm>
            <a:off x="2737805" y="4753286"/>
            <a:ext cx="6716390" cy="646331"/>
          </a:xfrm>
          <a:prstGeom prst="rect">
            <a:avLst/>
          </a:prstGeom>
          <a:noFill/>
        </p:spPr>
        <p:txBody>
          <a:bodyPr wrap="square" rtlCol="0">
            <a:spAutoFit/>
          </a:bodyPr>
          <a:lstStyle/>
          <a:p>
            <a:pPr algn="ctr"/>
            <a:r>
              <a:rPr lang="fr-FR" dirty="0" smtClean="0"/>
              <a:t>VINCENOT Matthieu, MARFISI-DUBOST Aurélia, BREYSSE Céline</a:t>
            </a:r>
          </a:p>
          <a:p>
            <a:pPr algn="ctr"/>
            <a:r>
              <a:rPr lang="fr-FR" dirty="0" smtClean="0">
                <a:solidFill>
                  <a:schemeClr val="bg1">
                    <a:lumMod val="50000"/>
                  </a:schemeClr>
                </a:solidFill>
              </a:rPr>
              <a:t>Neuropsychologue, Médecin chef de service, Pharmacien</a:t>
            </a:r>
            <a:endParaRPr lang="fr-FR" dirty="0">
              <a:solidFill>
                <a:schemeClr val="bg1">
                  <a:lumMod val="50000"/>
                </a:schemeClr>
              </a:solidFill>
            </a:endParaRPr>
          </a:p>
        </p:txBody>
      </p:sp>
      <p:sp>
        <p:nvSpPr>
          <p:cNvPr id="8" name="ZoneTexte 7"/>
          <p:cNvSpPr txBox="1"/>
          <p:nvPr/>
        </p:nvSpPr>
        <p:spPr>
          <a:xfrm>
            <a:off x="10591800" y="6154235"/>
            <a:ext cx="1354666" cy="369332"/>
          </a:xfrm>
          <a:prstGeom prst="rect">
            <a:avLst/>
          </a:prstGeom>
          <a:noFill/>
        </p:spPr>
        <p:txBody>
          <a:bodyPr wrap="square" rtlCol="0">
            <a:spAutoFit/>
          </a:bodyPr>
          <a:lstStyle/>
          <a:p>
            <a:pPr algn="ctr"/>
            <a:r>
              <a:rPr lang="fr-FR" dirty="0" smtClean="0">
                <a:solidFill>
                  <a:schemeClr val="bg1">
                    <a:lumMod val="50000"/>
                  </a:schemeClr>
                </a:solidFill>
              </a:rPr>
              <a:t>08/06/2018</a:t>
            </a:r>
            <a:endParaRPr lang="fr-FR" dirty="0">
              <a:solidFill>
                <a:schemeClr val="bg1">
                  <a:lumMod val="50000"/>
                </a:schemeClr>
              </a:solidFill>
            </a:endParaRPr>
          </a:p>
        </p:txBody>
      </p:sp>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97556" y="333611"/>
            <a:ext cx="2388489" cy="873091"/>
          </a:xfrm>
          <a:prstGeom prst="rect">
            <a:avLst/>
          </a:prstGeom>
        </p:spPr>
      </p:pic>
      <p:sp>
        <p:nvSpPr>
          <p:cNvPr id="9" name="ZoneTexte 8"/>
          <p:cNvSpPr txBox="1"/>
          <p:nvPr/>
        </p:nvSpPr>
        <p:spPr>
          <a:xfrm>
            <a:off x="2316303" y="981744"/>
            <a:ext cx="6716390" cy="646331"/>
          </a:xfrm>
          <a:prstGeom prst="rect">
            <a:avLst/>
          </a:prstGeom>
          <a:noFill/>
        </p:spPr>
        <p:txBody>
          <a:bodyPr wrap="square" rtlCol="0">
            <a:spAutoFit/>
          </a:bodyPr>
          <a:lstStyle/>
          <a:p>
            <a:pPr algn="ctr"/>
            <a:r>
              <a:rPr lang="fr-FR" dirty="0" smtClean="0"/>
              <a:t>38</a:t>
            </a:r>
            <a:r>
              <a:rPr lang="fr-FR" baseline="30000" dirty="0" smtClean="0"/>
              <a:t>ème</a:t>
            </a:r>
            <a:r>
              <a:rPr lang="fr-FR" dirty="0" smtClean="0"/>
              <a:t> Congrès National des Hôpitaux de Jour Gériatriques</a:t>
            </a:r>
          </a:p>
          <a:p>
            <a:pPr algn="ctr"/>
            <a:r>
              <a:rPr lang="fr-FR" dirty="0" smtClean="0">
                <a:solidFill>
                  <a:schemeClr val="bg1">
                    <a:lumMod val="50000"/>
                  </a:schemeClr>
                </a:solidFill>
              </a:rPr>
              <a:t>Colmar - 7 &amp; 8 Juin 2018</a:t>
            </a:r>
            <a:endParaRPr lang="fr-FR" dirty="0">
              <a:solidFill>
                <a:schemeClr val="bg1">
                  <a:lumMod val="50000"/>
                </a:schemeClr>
              </a:solidFill>
            </a:endParaRPr>
          </a:p>
        </p:txBody>
      </p:sp>
    </p:spTree>
    <p:extLst>
      <p:ext uri="{BB962C8B-B14F-4D97-AF65-F5344CB8AC3E}">
        <p14:creationId xmlns:p14="http://schemas.microsoft.com/office/powerpoint/2010/main" val="1052088871"/>
      </p:ext>
    </p:extLst>
  </p:cSld>
  <p:clrMapOvr>
    <a:masterClrMapping/>
  </p:clrMapOvr>
  <mc:AlternateContent xmlns:mc="http://schemas.openxmlformats.org/markup-compatibility/2006" xmlns:p14="http://schemas.microsoft.com/office/powerpoint/2010/main">
    <mc:Choice Requires="p14">
      <p:transition spd="slow" p14:dur="2000" advTm="3602"/>
    </mc:Choice>
    <mc:Fallback xmlns="">
      <p:transition spd="slow" advTm="360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68222" y="350364"/>
            <a:ext cx="141064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9" name="Objet 8"/>
          <p:cNvGraphicFramePr>
            <a:graphicFrameLocks noChangeAspect="1"/>
          </p:cNvGraphicFramePr>
          <p:nvPr>
            <p:extLst/>
          </p:nvPr>
        </p:nvGraphicFramePr>
        <p:xfrm>
          <a:off x="80963" y="6180138"/>
          <a:ext cx="1080000" cy="574197"/>
        </p:xfrm>
        <a:graphic>
          <a:graphicData uri="http://schemas.openxmlformats.org/presentationml/2006/ole">
            <mc:AlternateContent xmlns:mc="http://schemas.openxmlformats.org/markup-compatibility/2006">
              <mc:Choice xmlns:v="urn:schemas-microsoft-com:vml" Requires="v">
                <p:oleObj spid="_x0000_s36912" name="Image bitmap" r:id="rId4" imgW="7524720" imgH="3990960" progId="Paint.Picture">
                  <p:embed/>
                </p:oleObj>
              </mc:Choice>
              <mc:Fallback>
                <p:oleObj name="Image bitmap" r:id="rId4" imgW="7524720" imgH="3990960" progId="Paint.Picture">
                  <p:embed/>
                  <p:pic>
                    <p:nvPicPr>
                      <p:cNvPr id="9" name="Objet 8"/>
                      <p:cNvPicPr>
                        <a:picLocks noChangeAspect="1" noChangeArrowheads="1"/>
                      </p:cNvPicPr>
                      <p:nvPr/>
                    </p:nvPicPr>
                    <p:blipFill>
                      <a:blip r:embed="rId5"/>
                      <a:srcRect/>
                      <a:stretch>
                        <a:fillRect/>
                      </a:stretch>
                    </p:blipFill>
                    <p:spPr bwMode="auto">
                      <a:xfrm>
                        <a:off x="80963" y="6180138"/>
                        <a:ext cx="1080000" cy="574197"/>
                      </a:xfrm>
                      <a:prstGeom prst="rect">
                        <a:avLst/>
                      </a:prstGeom>
                      <a:noFill/>
                    </p:spPr>
                  </p:pic>
                </p:oleObj>
              </mc:Fallback>
            </mc:AlternateContent>
          </a:graphicData>
        </a:graphic>
      </p:graphicFrame>
      <p:sp>
        <p:nvSpPr>
          <p:cNvPr id="10" name="ZoneTexte 9"/>
          <p:cNvSpPr txBox="1"/>
          <p:nvPr/>
        </p:nvSpPr>
        <p:spPr>
          <a:xfrm>
            <a:off x="783087" y="575734"/>
            <a:ext cx="5583845" cy="584775"/>
          </a:xfrm>
          <a:prstGeom prst="rect">
            <a:avLst/>
          </a:prstGeom>
          <a:noFill/>
        </p:spPr>
        <p:txBody>
          <a:bodyPr wrap="square" rtlCol="0">
            <a:spAutoFit/>
          </a:bodyPr>
          <a:lstStyle/>
          <a:p>
            <a:r>
              <a:rPr lang="fr-FR" sz="3200" dirty="0" smtClean="0">
                <a:solidFill>
                  <a:srgbClr val="FF6600"/>
                </a:solidFill>
              </a:rPr>
              <a:t>Evaluations pluridisciplinaires</a:t>
            </a:r>
          </a:p>
        </p:txBody>
      </p:sp>
      <p:sp>
        <p:nvSpPr>
          <p:cNvPr id="11" name="ZoneTexte 10"/>
          <p:cNvSpPr txBox="1"/>
          <p:nvPr/>
        </p:nvSpPr>
        <p:spPr>
          <a:xfrm>
            <a:off x="0" y="0"/>
            <a:ext cx="12192000" cy="369332"/>
          </a:xfrm>
          <a:prstGeom prst="rect">
            <a:avLst/>
          </a:prstGeom>
          <a:noFill/>
        </p:spPr>
        <p:txBody>
          <a:bodyPr wrap="square" rtlCol="0">
            <a:spAutoFit/>
          </a:bodyPr>
          <a:lstStyle/>
          <a:p>
            <a:r>
              <a:rPr lang="fr-FR" i="1" dirty="0" smtClean="0">
                <a:solidFill>
                  <a:schemeClr val="bg1">
                    <a:lumMod val="75000"/>
                  </a:schemeClr>
                </a:solidFill>
              </a:rPr>
              <a:t>Contexte</a:t>
            </a:r>
            <a:r>
              <a:rPr lang="fr-FR" i="1" dirty="0" smtClean="0"/>
              <a:t>                    </a:t>
            </a:r>
            <a:r>
              <a:rPr lang="fr-FR" b="1" i="1" u="sng" dirty="0" smtClean="0"/>
              <a:t>Evaluation</a:t>
            </a:r>
            <a:r>
              <a:rPr lang="fr-FR" i="1" dirty="0" smtClean="0">
                <a:solidFill>
                  <a:schemeClr val="bg1">
                    <a:lumMod val="75000"/>
                  </a:schemeClr>
                </a:solidFill>
              </a:rPr>
              <a:t>                    Rééducation                    Premiers chiffres                    Conclusion</a:t>
            </a:r>
            <a:r>
              <a:rPr lang="fr-FR" dirty="0" smtClean="0"/>
              <a:t>		</a:t>
            </a:r>
            <a:endParaRPr lang="fr-FR" dirty="0"/>
          </a:p>
        </p:txBody>
      </p:sp>
      <p:sp>
        <p:nvSpPr>
          <p:cNvPr id="14" name="ZoneTexte 13"/>
          <p:cNvSpPr txBox="1"/>
          <p:nvPr/>
        </p:nvSpPr>
        <p:spPr>
          <a:xfrm>
            <a:off x="852604" y="4153594"/>
            <a:ext cx="5651819" cy="1754326"/>
          </a:xfrm>
          <a:prstGeom prst="rect">
            <a:avLst/>
          </a:prstGeom>
          <a:noFill/>
        </p:spPr>
        <p:txBody>
          <a:bodyPr wrap="square" rtlCol="0">
            <a:spAutoFit/>
          </a:bodyPr>
          <a:lstStyle/>
          <a:p>
            <a:pPr algn="just"/>
            <a:r>
              <a:rPr lang="fr-FR" b="1" u="sng" dirty="0" smtClean="0"/>
              <a:t>Consultation de rendu </a:t>
            </a:r>
          </a:p>
          <a:p>
            <a:pPr marL="285750" indent="-285750" algn="just">
              <a:buFont typeface="Arial" panose="020B0604020202020204" pitchFamily="34" charset="0"/>
              <a:buChar char="•"/>
            </a:pPr>
            <a:r>
              <a:rPr lang="fr-FR" dirty="0" smtClean="0"/>
              <a:t>Médecin et neuropsychologue</a:t>
            </a:r>
          </a:p>
          <a:p>
            <a:pPr marL="285750" indent="-285750" algn="just">
              <a:buFont typeface="Arial" panose="020B0604020202020204" pitchFamily="34" charset="0"/>
              <a:buChar char="•"/>
            </a:pPr>
            <a:r>
              <a:rPr lang="fr-FR" dirty="0" smtClean="0"/>
              <a:t>Présentation du programme de rééducation fragilité</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smtClean="0"/>
              <a:t>Le médecin gériatre envoie l’intégralité des conclusions des bilans au médecin traitant</a:t>
            </a:r>
            <a:endParaRPr lang="fr-FR" dirty="0"/>
          </a:p>
        </p:txBody>
      </p:sp>
      <p:pic>
        <p:nvPicPr>
          <p:cNvPr id="3" name="Image 2"/>
          <p:cNvPicPr>
            <a:picLocks noChangeAspect="1"/>
          </p:cNvPicPr>
          <p:nvPr/>
        </p:nvPicPr>
        <p:blipFill rotWithShape="1">
          <a:blip r:embed="rId6"/>
          <a:srcRect l="32773" t="11667" r="33333" b="2222"/>
          <a:stretch/>
        </p:blipFill>
        <p:spPr>
          <a:xfrm>
            <a:off x="7204667" y="868121"/>
            <a:ext cx="3741401" cy="5346761"/>
          </a:xfrm>
          <a:prstGeom prst="rect">
            <a:avLst/>
          </a:prstGeom>
        </p:spPr>
      </p:pic>
      <p:sp>
        <p:nvSpPr>
          <p:cNvPr id="5" name="Rectangle 4"/>
          <p:cNvSpPr/>
          <p:nvPr/>
        </p:nvSpPr>
        <p:spPr>
          <a:xfrm>
            <a:off x="9424987" y="1928813"/>
            <a:ext cx="504825" cy="123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9124950" y="2138363"/>
            <a:ext cx="1109663" cy="123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9046792" y="2897982"/>
            <a:ext cx="530596" cy="123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9836405" y="5907920"/>
            <a:ext cx="1109663" cy="123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852604" y="1779888"/>
            <a:ext cx="5651819" cy="1200329"/>
          </a:xfrm>
          <a:prstGeom prst="rect">
            <a:avLst/>
          </a:prstGeom>
          <a:noFill/>
        </p:spPr>
        <p:txBody>
          <a:bodyPr wrap="square" rtlCol="0">
            <a:spAutoFit/>
          </a:bodyPr>
          <a:lstStyle/>
          <a:p>
            <a:pPr algn="just"/>
            <a:r>
              <a:rPr lang="fr-FR" b="1" u="sng" dirty="0" smtClean="0"/>
              <a:t>Réunion pluridisciplinaire</a:t>
            </a:r>
          </a:p>
          <a:p>
            <a:pPr marL="285750" indent="-285750" algn="just">
              <a:buFont typeface="Arial" panose="020B0604020202020204" pitchFamily="34" charset="0"/>
              <a:buChar char="•"/>
            </a:pPr>
            <a:r>
              <a:rPr lang="fr-FR" dirty="0" smtClean="0"/>
              <a:t>Médecins, rééducateurs, neuropsychologues</a:t>
            </a:r>
          </a:p>
          <a:p>
            <a:pPr marL="285750" indent="-285750" algn="just">
              <a:buFont typeface="Arial" panose="020B0604020202020204" pitchFamily="34" charset="0"/>
              <a:buChar char="•"/>
            </a:pPr>
            <a:r>
              <a:rPr lang="fr-FR" dirty="0" smtClean="0"/>
              <a:t>Profil global du patient</a:t>
            </a:r>
          </a:p>
          <a:p>
            <a:pPr marL="285750" indent="-285750" algn="just">
              <a:buFont typeface="Arial" panose="020B0604020202020204" pitchFamily="34" charset="0"/>
              <a:buChar char="•"/>
            </a:pPr>
            <a:r>
              <a:rPr lang="fr-FR" dirty="0" smtClean="0"/>
              <a:t>Proposition du programme de rééducation</a:t>
            </a:r>
            <a:endParaRPr lang="fr-FR" dirty="0"/>
          </a:p>
        </p:txBody>
      </p:sp>
      <p:cxnSp>
        <p:nvCxnSpPr>
          <p:cNvPr id="7" name="Connecteur droit avec flèche 6"/>
          <p:cNvCxnSpPr>
            <a:stCxn id="18" idx="2"/>
            <a:endCxn id="14" idx="0"/>
          </p:cNvCxnSpPr>
          <p:nvPr/>
        </p:nvCxnSpPr>
        <p:spPr>
          <a:xfrm>
            <a:off x="3678514" y="2980217"/>
            <a:ext cx="0" cy="11733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49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68222" y="350364"/>
            <a:ext cx="141064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9" name="Objet 8"/>
          <p:cNvGraphicFramePr>
            <a:graphicFrameLocks noChangeAspect="1"/>
          </p:cNvGraphicFramePr>
          <p:nvPr>
            <p:extLst/>
          </p:nvPr>
        </p:nvGraphicFramePr>
        <p:xfrm>
          <a:off x="80963" y="6180138"/>
          <a:ext cx="1080000" cy="574197"/>
        </p:xfrm>
        <a:graphic>
          <a:graphicData uri="http://schemas.openxmlformats.org/presentationml/2006/ole">
            <mc:AlternateContent xmlns:mc="http://schemas.openxmlformats.org/markup-compatibility/2006">
              <mc:Choice xmlns:v="urn:schemas-microsoft-com:vml" Requires="v">
                <p:oleObj spid="_x0000_s18762" name="Image bitmap" r:id="rId4" imgW="7524720" imgH="3990960" progId="Paint.Picture">
                  <p:embed/>
                </p:oleObj>
              </mc:Choice>
              <mc:Fallback>
                <p:oleObj name="Image bitmap" r:id="rId4" imgW="7524720" imgH="3990960" progId="Paint.Picture">
                  <p:embed/>
                  <p:pic>
                    <p:nvPicPr>
                      <p:cNvPr id="9" name="Objet 8"/>
                      <p:cNvPicPr>
                        <a:picLocks noChangeAspect="1" noChangeArrowheads="1"/>
                      </p:cNvPicPr>
                      <p:nvPr/>
                    </p:nvPicPr>
                    <p:blipFill>
                      <a:blip r:embed="rId5"/>
                      <a:srcRect/>
                      <a:stretch>
                        <a:fillRect/>
                      </a:stretch>
                    </p:blipFill>
                    <p:spPr bwMode="auto">
                      <a:xfrm>
                        <a:off x="80963" y="6180138"/>
                        <a:ext cx="1080000" cy="574197"/>
                      </a:xfrm>
                      <a:prstGeom prst="rect">
                        <a:avLst/>
                      </a:prstGeom>
                      <a:noFill/>
                    </p:spPr>
                  </p:pic>
                </p:oleObj>
              </mc:Fallback>
            </mc:AlternateContent>
          </a:graphicData>
        </a:graphic>
      </p:graphicFrame>
      <p:sp>
        <p:nvSpPr>
          <p:cNvPr id="10" name="ZoneTexte 9"/>
          <p:cNvSpPr txBox="1"/>
          <p:nvPr/>
        </p:nvSpPr>
        <p:spPr>
          <a:xfrm>
            <a:off x="783088" y="575734"/>
            <a:ext cx="5970137" cy="584775"/>
          </a:xfrm>
          <a:prstGeom prst="rect">
            <a:avLst/>
          </a:prstGeom>
          <a:noFill/>
        </p:spPr>
        <p:txBody>
          <a:bodyPr wrap="square" rtlCol="0">
            <a:spAutoFit/>
          </a:bodyPr>
          <a:lstStyle/>
          <a:p>
            <a:r>
              <a:rPr lang="fr-FR" sz="3200" dirty="0" smtClean="0">
                <a:solidFill>
                  <a:srgbClr val="FF6600"/>
                </a:solidFill>
              </a:rPr>
              <a:t>Rééducation pluridisciplinaire</a:t>
            </a:r>
            <a:endParaRPr lang="fr-FR" sz="3200" dirty="0">
              <a:solidFill>
                <a:srgbClr val="FF6600"/>
              </a:solidFill>
            </a:endParaRPr>
          </a:p>
        </p:txBody>
      </p:sp>
      <p:graphicFrame>
        <p:nvGraphicFramePr>
          <p:cNvPr id="2" name="Diagramme 1"/>
          <p:cNvGraphicFramePr/>
          <p:nvPr>
            <p:extLst>
              <p:ext uri="{D42A27DB-BD31-4B8C-83A1-F6EECF244321}">
                <p14:modId xmlns:p14="http://schemas.microsoft.com/office/powerpoint/2010/main" val="1207477003"/>
              </p:ext>
            </p:extLst>
          </p:nvPr>
        </p:nvGraphicFramePr>
        <p:xfrm>
          <a:off x="6096000" y="1340160"/>
          <a:ext cx="5102992" cy="491340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ZoneTexte 2"/>
          <p:cNvSpPr txBox="1"/>
          <p:nvPr/>
        </p:nvSpPr>
        <p:spPr>
          <a:xfrm>
            <a:off x="6253528" y="1982321"/>
            <a:ext cx="999393" cy="738664"/>
          </a:xfrm>
          <a:prstGeom prst="rect">
            <a:avLst/>
          </a:prstGeom>
          <a:noFill/>
        </p:spPr>
        <p:txBody>
          <a:bodyPr wrap="square" rtlCol="0">
            <a:spAutoFit/>
          </a:bodyPr>
          <a:lstStyle/>
          <a:p>
            <a:pPr algn="ctr"/>
            <a:r>
              <a:rPr lang="fr-FR" sz="1400" dirty="0" smtClean="0"/>
              <a:t>Mardi Jeudi </a:t>
            </a:r>
            <a:r>
              <a:rPr lang="fr-FR" sz="1400" dirty="0"/>
              <a:t>V</a:t>
            </a:r>
            <a:r>
              <a:rPr lang="fr-FR" sz="1400" dirty="0" smtClean="0"/>
              <a:t>endredi</a:t>
            </a:r>
            <a:endParaRPr lang="fr-FR" sz="1400" dirty="0"/>
          </a:p>
        </p:txBody>
      </p:sp>
      <p:sp>
        <p:nvSpPr>
          <p:cNvPr id="16" name="ZoneTexte 15"/>
          <p:cNvSpPr txBox="1"/>
          <p:nvPr/>
        </p:nvSpPr>
        <p:spPr>
          <a:xfrm>
            <a:off x="6611975" y="3502763"/>
            <a:ext cx="930073" cy="523220"/>
          </a:xfrm>
          <a:prstGeom prst="rect">
            <a:avLst/>
          </a:prstGeom>
          <a:noFill/>
        </p:spPr>
        <p:txBody>
          <a:bodyPr wrap="square" rtlCol="0">
            <a:spAutoFit/>
          </a:bodyPr>
          <a:lstStyle/>
          <a:p>
            <a:pPr algn="ctr"/>
            <a:r>
              <a:rPr lang="fr-FR" sz="1400" dirty="0" smtClean="0"/>
              <a:t>45 séances</a:t>
            </a:r>
            <a:endParaRPr lang="fr-FR" sz="1400" dirty="0"/>
          </a:p>
        </p:txBody>
      </p:sp>
      <p:graphicFrame>
        <p:nvGraphicFramePr>
          <p:cNvPr id="18" name="Diagramme 17"/>
          <p:cNvGraphicFramePr/>
          <p:nvPr>
            <p:extLst>
              <p:ext uri="{D42A27DB-BD31-4B8C-83A1-F6EECF244321}">
                <p14:modId xmlns:p14="http://schemas.microsoft.com/office/powerpoint/2010/main" val="3302051919"/>
              </p:ext>
            </p:extLst>
          </p:nvPr>
        </p:nvGraphicFramePr>
        <p:xfrm>
          <a:off x="-412700" y="1217895"/>
          <a:ext cx="7317848" cy="553643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0" name="ZoneTexte 19"/>
          <p:cNvSpPr txBox="1"/>
          <p:nvPr/>
        </p:nvSpPr>
        <p:spPr>
          <a:xfrm>
            <a:off x="0" y="0"/>
            <a:ext cx="12192000" cy="369332"/>
          </a:xfrm>
          <a:prstGeom prst="rect">
            <a:avLst/>
          </a:prstGeom>
          <a:noFill/>
        </p:spPr>
        <p:txBody>
          <a:bodyPr wrap="square" rtlCol="0">
            <a:spAutoFit/>
          </a:bodyPr>
          <a:lstStyle/>
          <a:p>
            <a:r>
              <a:rPr lang="fr-FR" i="1" dirty="0" smtClean="0">
                <a:solidFill>
                  <a:schemeClr val="bg1">
                    <a:lumMod val="75000"/>
                  </a:schemeClr>
                </a:solidFill>
              </a:rPr>
              <a:t>Contexte</a:t>
            </a:r>
            <a:r>
              <a:rPr lang="fr-FR" i="1" dirty="0" smtClean="0"/>
              <a:t>                   </a:t>
            </a:r>
            <a:r>
              <a:rPr lang="fr-FR" i="1" dirty="0" smtClean="0">
                <a:solidFill>
                  <a:schemeClr val="bg1">
                    <a:lumMod val="75000"/>
                  </a:schemeClr>
                </a:solidFill>
              </a:rPr>
              <a:t> Evaluation                    </a:t>
            </a:r>
            <a:r>
              <a:rPr lang="fr-FR" b="1" i="1" u="sng" dirty="0" smtClean="0"/>
              <a:t>Rééducation</a:t>
            </a:r>
            <a:r>
              <a:rPr lang="fr-FR" i="1" dirty="0" smtClean="0">
                <a:solidFill>
                  <a:schemeClr val="bg1">
                    <a:lumMod val="75000"/>
                  </a:schemeClr>
                </a:solidFill>
              </a:rPr>
              <a:t>                    Premiers chiffres                    Conclusion</a:t>
            </a:r>
            <a:r>
              <a:rPr lang="fr-FR" dirty="0" smtClean="0"/>
              <a:t>		</a:t>
            </a:r>
            <a:endParaRPr lang="fr-FR" dirty="0"/>
          </a:p>
        </p:txBody>
      </p:sp>
      <p:pic>
        <p:nvPicPr>
          <p:cNvPr id="5" name="Image 4"/>
          <p:cNvPicPr>
            <a:picLocks noChangeAspect="1"/>
          </p:cNvPicPr>
          <p:nvPr/>
        </p:nvPicPr>
        <p:blipFill rotWithShape="1">
          <a:blip r:embed="rId16" cstate="print">
            <a:extLst>
              <a:ext uri="{28A0092B-C50C-407E-A947-70E740481C1C}">
                <a14:useLocalDpi xmlns:a14="http://schemas.microsoft.com/office/drawing/2010/main" val="0"/>
              </a:ext>
            </a:extLst>
          </a:blip>
          <a:srcRect l="3928" t="4143" r="3484" b="58324"/>
          <a:stretch/>
        </p:blipFill>
        <p:spPr>
          <a:xfrm>
            <a:off x="1467091" y="3489142"/>
            <a:ext cx="3688674" cy="828859"/>
          </a:xfrm>
          <a:prstGeom prst="rect">
            <a:avLst/>
          </a:prstGeom>
        </p:spPr>
      </p:pic>
      <p:pic>
        <p:nvPicPr>
          <p:cNvPr id="6" name="Image 5"/>
          <p:cNvPicPr>
            <a:picLocks noChangeAspect="1"/>
          </p:cNvPicPr>
          <p:nvPr/>
        </p:nvPicPr>
        <p:blipFill rotWithShape="1">
          <a:blip r:embed="rId17" cstate="print">
            <a:extLst>
              <a:ext uri="{28A0092B-C50C-407E-A947-70E740481C1C}">
                <a14:useLocalDpi xmlns:a14="http://schemas.microsoft.com/office/drawing/2010/main" val="0"/>
              </a:ext>
            </a:extLst>
          </a:blip>
          <a:srcRect l="31762" t="4763" r="32892" b="4048"/>
          <a:stretch/>
        </p:blipFill>
        <p:spPr>
          <a:xfrm>
            <a:off x="6571963" y="4883588"/>
            <a:ext cx="434423" cy="840581"/>
          </a:xfrm>
          <a:prstGeom prst="rect">
            <a:avLst/>
          </a:prstGeom>
        </p:spPr>
      </p:pic>
    </p:spTree>
    <p:extLst>
      <p:ext uri="{BB962C8B-B14F-4D97-AF65-F5344CB8AC3E}">
        <p14:creationId xmlns:p14="http://schemas.microsoft.com/office/powerpoint/2010/main" val="3858237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68222" y="350364"/>
            <a:ext cx="141064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9" name="Objet 8"/>
          <p:cNvGraphicFramePr>
            <a:graphicFrameLocks noChangeAspect="1"/>
          </p:cNvGraphicFramePr>
          <p:nvPr>
            <p:extLst/>
          </p:nvPr>
        </p:nvGraphicFramePr>
        <p:xfrm>
          <a:off x="80963" y="6180138"/>
          <a:ext cx="1080000" cy="574197"/>
        </p:xfrm>
        <a:graphic>
          <a:graphicData uri="http://schemas.openxmlformats.org/presentationml/2006/ole">
            <mc:AlternateContent xmlns:mc="http://schemas.openxmlformats.org/markup-compatibility/2006">
              <mc:Choice xmlns:v="urn:schemas-microsoft-com:vml" Requires="v">
                <p:oleObj spid="_x0000_s20811" name="Image bitmap" r:id="rId4" imgW="7524720" imgH="3990960" progId="Paint.Picture">
                  <p:embed/>
                </p:oleObj>
              </mc:Choice>
              <mc:Fallback>
                <p:oleObj name="Image bitmap" r:id="rId4" imgW="7524720" imgH="3990960" progId="Paint.Picture">
                  <p:embed/>
                  <p:pic>
                    <p:nvPicPr>
                      <p:cNvPr id="9" name="Objet 8"/>
                      <p:cNvPicPr>
                        <a:picLocks noChangeAspect="1" noChangeArrowheads="1"/>
                      </p:cNvPicPr>
                      <p:nvPr/>
                    </p:nvPicPr>
                    <p:blipFill>
                      <a:blip r:embed="rId5"/>
                      <a:srcRect/>
                      <a:stretch>
                        <a:fillRect/>
                      </a:stretch>
                    </p:blipFill>
                    <p:spPr bwMode="auto">
                      <a:xfrm>
                        <a:off x="80963" y="6180138"/>
                        <a:ext cx="1080000" cy="574197"/>
                      </a:xfrm>
                      <a:prstGeom prst="rect">
                        <a:avLst/>
                      </a:prstGeom>
                      <a:noFill/>
                    </p:spPr>
                  </p:pic>
                </p:oleObj>
              </mc:Fallback>
            </mc:AlternateContent>
          </a:graphicData>
        </a:graphic>
      </p:graphicFrame>
      <p:sp>
        <p:nvSpPr>
          <p:cNvPr id="10" name="ZoneTexte 9"/>
          <p:cNvSpPr txBox="1"/>
          <p:nvPr/>
        </p:nvSpPr>
        <p:spPr>
          <a:xfrm>
            <a:off x="783088" y="575734"/>
            <a:ext cx="5970137" cy="584775"/>
          </a:xfrm>
          <a:prstGeom prst="rect">
            <a:avLst/>
          </a:prstGeom>
          <a:noFill/>
        </p:spPr>
        <p:txBody>
          <a:bodyPr wrap="square" rtlCol="0">
            <a:spAutoFit/>
          </a:bodyPr>
          <a:lstStyle/>
          <a:p>
            <a:r>
              <a:rPr lang="fr-FR" sz="3200" dirty="0" smtClean="0">
                <a:solidFill>
                  <a:srgbClr val="FF6600"/>
                </a:solidFill>
              </a:rPr>
              <a:t>Rééducation pluridisciplinaire</a:t>
            </a:r>
            <a:endParaRPr lang="fr-FR" sz="3200" dirty="0">
              <a:solidFill>
                <a:srgbClr val="FF6600"/>
              </a:solidFill>
            </a:endParaRPr>
          </a:p>
        </p:txBody>
      </p:sp>
      <p:sp>
        <p:nvSpPr>
          <p:cNvPr id="20" name="Espace réservé du texte 10"/>
          <p:cNvSpPr txBox="1">
            <a:spLocks/>
          </p:cNvSpPr>
          <p:nvPr/>
        </p:nvSpPr>
        <p:spPr>
          <a:xfrm>
            <a:off x="5597727" y="2750915"/>
            <a:ext cx="3932237" cy="29917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fr-FR" sz="1300" dirty="0"/>
          </a:p>
        </p:txBody>
      </p:sp>
      <p:sp>
        <p:nvSpPr>
          <p:cNvPr id="25" name="ZoneTexte 24"/>
          <p:cNvSpPr txBox="1"/>
          <p:nvPr/>
        </p:nvSpPr>
        <p:spPr>
          <a:xfrm>
            <a:off x="0" y="0"/>
            <a:ext cx="12192000" cy="369332"/>
          </a:xfrm>
          <a:prstGeom prst="rect">
            <a:avLst/>
          </a:prstGeom>
          <a:noFill/>
        </p:spPr>
        <p:txBody>
          <a:bodyPr wrap="square" rtlCol="0">
            <a:spAutoFit/>
          </a:bodyPr>
          <a:lstStyle/>
          <a:p>
            <a:r>
              <a:rPr lang="fr-FR" i="1" dirty="0" smtClean="0">
                <a:solidFill>
                  <a:schemeClr val="bg1">
                    <a:lumMod val="75000"/>
                  </a:schemeClr>
                </a:solidFill>
              </a:rPr>
              <a:t>Contexte</a:t>
            </a:r>
            <a:r>
              <a:rPr lang="fr-FR" i="1" dirty="0" smtClean="0"/>
              <a:t>                   </a:t>
            </a:r>
            <a:r>
              <a:rPr lang="fr-FR" i="1" dirty="0" smtClean="0">
                <a:solidFill>
                  <a:schemeClr val="bg1">
                    <a:lumMod val="75000"/>
                  </a:schemeClr>
                </a:solidFill>
              </a:rPr>
              <a:t> Evaluation                    </a:t>
            </a:r>
            <a:r>
              <a:rPr lang="fr-FR" b="1" i="1" u="sng" dirty="0" smtClean="0"/>
              <a:t>Rééducation</a:t>
            </a:r>
            <a:r>
              <a:rPr lang="fr-FR" i="1" dirty="0" smtClean="0">
                <a:solidFill>
                  <a:schemeClr val="bg1">
                    <a:lumMod val="75000"/>
                  </a:schemeClr>
                </a:solidFill>
              </a:rPr>
              <a:t>                    Premiers chiffres                    Conclusion</a:t>
            </a:r>
            <a:r>
              <a:rPr lang="fr-FR" dirty="0" smtClean="0"/>
              <a:t>		</a:t>
            </a:r>
            <a:endParaRPr lang="fr-FR" dirty="0"/>
          </a:p>
        </p:txBody>
      </p:sp>
      <p:sp>
        <p:nvSpPr>
          <p:cNvPr id="26" name="ZoneTexte 25"/>
          <p:cNvSpPr txBox="1"/>
          <p:nvPr/>
        </p:nvSpPr>
        <p:spPr>
          <a:xfrm>
            <a:off x="1829253" y="1918507"/>
            <a:ext cx="975868" cy="6111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Fonctions cognitives</a:t>
            </a:r>
            <a:endParaRPr lang="fr-FR" sz="1100" kern="1200" dirty="0"/>
          </a:p>
        </p:txBody>
      </p:sp>
      <p:sp>
        <p:nvSpPr>
          <p:cNvPr id="2" name="ZoneTexte 1"/>
          <p:cNvSpPr txBox="1"/>
          <p:nvPr/>
        </p:nvSpPr>
        <p:spPr>
          <a:xfrm>
            <a:off x="783088" y="2224092"/>
            <a:ext cx="4493560" cy="2585323"/>
          </a:xfrm>
          <a:prstGeom prst="rect">
            <a:avLst/>
          </a:prstGeom>
          <a:noFill/>
        </p:spPr>
        <p:txBody>
          <a:bodyPr wrap="square" rtlCol="0">
            <a:spAutoFit/>
          </a:bodyPr>
          <a:lstStyle/>
          <a:p>
            <a:pPr algn="just"/>
            <a:r>
              <a:rPr lang="fr-FR" b="1" u="sng" dirty="0" smtClean="0"/>
              <a:t>Nutrition / Diététicienne</a:t>
            </a:r>
            <a:r>
              <a:rPr lang="fr-FR" dirty="0" smtClean="0"/>
              <a:t> </a:t>
            </a:r>
            <a:r>
              <a:rPr lang="fr-FR" i="1" dirty="0" smtClean="0"/>
              <a:t>(Atelier équilibre et nutrition)</a:t>
            </a:r>
          </a:p>
          <a:p>
            <a:pPr algn="just"/>
            <a:endParaRPr lang="fr-FR" dirty="0" smtClean="0"/>
          </a:p>
          <a:p>
            <a:pPr algn="just"/>
            <a:r>
              <a:rPr lang="fr-FR" b="1" dirty="0" smtClean="0"/>
              <a:t>Objectif : Amener le patient à être autonome sur le plan de l’alimentation/nutrition</a:t>
            </a:r>
            <a:r>
              <a:rPr lang="fr-FR" dirty="0" smtClean="0"/>
              <a:t>. </a:t>
            </a:r>
          </a:p>
          <a:p>
            <a:pPr algn="just"/>
            <a:endParaRPr lang="fr-FR" dirty="0"/>
          </a:p>
          <a:p>
            <a:pPr algn="just"/>
            <a:r>
              <a:rPr lang="fr-FR" dirty="0" smtClean="0"/>
              <a:t>Atelier groupal mais la nutritionniste peut être amenée à gérer les problématiques individuelles.</a:t>
            </a:r>
          </a:p>
        </p:txBody>
      </p:sp>
      <p:pic>
        <p:nvPicPr>
          <p:cNvPr id="3" name="Image 2"/>
          <p:cNvPicPr>
            <a:picLocks noChangeAspect="1"/>
          </p:cNvPicPr>
          <p:nvPr/>
        </p:nvPicPr>
        <p:blipFill rotWithShape="1">
          <a:blip r:embed="rId6"/>
          <a:srcRect l="22682" t="26211" r="59381" b="25117"/>
          <a:stretch/>
        </p:blipFill>
        <p:spPr>
          <a:xfrm>
            <a:off x="6655253" y="444830"/>
            <a:ext cx="4044607" cy="6173985"/>
          </a:xfrm>
          <a:prstGeom prst="rect">
            <a:avLst/>
          </a:prstGeom>
        </p:spPr>
      </p:pic>
    </p:spTree>
    <p:extLst>
      <p:ext uri="{BB962C8B-B14F-4D97-AF65-F5344CB8AC3E}">
        <p14:creationId xmlns:p14="http://schemas.microsoft.com/office/powerpoint/2010/main" val="423385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68222" y="350364"/>
            <a:ext cx="141064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9" name="Objet 8"/>
          <p:cNvGraphicFramePr>
            <a:graphicFrameLocks noChangeAspect="1"/>
          </p:cNvGraphicFramePr>
          <p:nvPr>
            <p:extLst/>
          </p:nvPr>
        </p:nvGraphicFramePr>
        <p:xfrm>
          <a:off x="80963" y="6180138"/>
          <a:ext cx="1080000" cy="574197"/>
        </p:xfrm>
        <a:graphic>
          <a:graphicData uri="http://schemas.openxmlformats.org/presentationml/2006/ole">
            <mc:AlternateContent xmlns:mc="http://schemas.openxmlformats.org/markup-compatibility/2006">
              <mc:Choice xmlns:v="urn:schemas-microsoft-com:vml" Requires="v">
                <p:oleObj spid="_x0000_s26930" name="Image bitmap" r:id="rId4" imgW="7524720" imgH="3990960" progId="Paint.Picture">
                  <p:embed/>
                </p:oleObj>
              </mc:Choice>
              <mc:Fallback>
                <p:oleObj name="Image bitmap" r:id="rId4" imgW="7524720" imgH="3990960" progId="Paint.Picture">
                  <p:embed/>
                  <p:pic>
                    <p:nvPicPr>
                      <p:cNvPr id="9" name="Objet 8"/>
                      <p:cNvPicPr>
                        <a:picLocks noChangeAspect="1" noChangeArrowheads="1"/>
                      </p:cNvPicPr>
                      <p:nvPr/>
                    </p:nvPicPr>
                    <p:blipFill>
                      <a:blip r:embed="rId5"/>
                      <a:srcRect/>
                      <a:stretch>
                        <a:fillRect/>
                      </a:stretch>
                    </p:blipFill>
                    <p:spPr bwMode="auto">
                      <a:xfrm>
                        <a:off x="80963" y="6180138"/>
                        <a:ext cx="1080000" cy="574197"/>
                      </a:xfrm>
                      <a:prstGeom prst="rect">
                        <a:avLst/>
                      </a:prstGeom>
                      <a:noFill/>
                    </p:spPr>
                  </p:pic>
                </p:oleObj>
              </mc:Fallback>
            </mc:AlternateContent>
          </a:graphicData>
        </a:graphic>
      </p:graphicFrame>
      <p:sp>
        <p:nvSpPr>
          <p:cNvPr id="10" name="ZoneTexte 9"/>
          <p:cNvSpPr txBox="1"/>
          <p:nvPr/>
        </p:nvSpPr>
        <p:spPr>
          <a:xfrm>
            <a:off x="783088" y="575734"/>
            <a:ext cx="5970137" cy="584775"/>
          </a:xfrm>
          <a:prstGeom prst="rect">
            <a:avLst/>
          </a:prstGeom>
          <a:noFill/>
        </p:spPr>
        <p:txBody>
          <a:bodyPr wrap="square" rtlCol="0">
            <a:spAutoFit/>
          </a:bodyPr>
          <a:lstStyle/>
          <a:p>
            <a:r>
              <a:rPr lang="fr-FR" sz="3200" dirty="0" smtClean="0">
                <a:solidFill>
                  <a:srgbClr val="FF6600"/>
                </a:solidFill>
              </a:rPr>
              <a:t>Rééducation pluridisciplinaire</a:t>
            </a:r>
            <a:endParaRPr lang="fr-FR" sz="3200" dirty="0">
              <a:solidFill>
                <a:srgbClr val="FF6600"/>
              </a:solidFill>
            </a:endParaRPr>
          </a:p>
        </p:txBody>
      </p:sp>
      <p:sp>
        <p:nvSpPr>
          <p:cNvPr id="20" name="Espace réservé du texte 10"/>
          <p:cNvSpPr txBox="1">
            <a:spLocks/>
          </p:cNvSpPr>
          <p:nvPr/>
        </p:nvSpPr>
        <p:spPr>
          <a:xfrm>
            <a:off x="5597727" y="2750915"/>
            <a:ext cx="3932237" cy="29917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fr-FR" sz="1300" dirty="0"/>
          </a:p>
        </p:txBody>
      </p:sp>
      <p:sp>
        <p:nvSpPr>
          <p:cNvPr id="25" name="ZoneTexte 24"/>
          <p:cNvSpPr txBox="1"/>
          <p:nvPr/>
        </p:nvSpPr>
        <p:spPr>
          <a:xfrm>
            <a:off x="0" y="0"/>
            <a:ext cx="12192000" cy="369332"/>
          </a:xfrm>
          <a:prstGeom prst="rect">
            <a:avLst/>
          </a:prstGeom>
          <a:noFill/>
        </p:spPr>
        <p:txBody>
          <a:bodyPr wrap="square" rtlCol="0">
            <a:spAutoFit/>
          </a:bodyPr>
          <a:lstStyle/>
          <a:p>
            <a:r>
              <a:rPr lang="fr-FR" i="1" dirty="0" smtClean="0">
                <a:solidFill>
                  <a:schemeClr val="bg1">
                    <a:lumMod val="75000"/>
                  </a:schemeClr>
                </a:solidFill>
              </a:rPr>
              <a:t>Contexte</a:t>
            </a:r>
            <a:r>
              <a:rPr lang="fr-FR" i="1" dirty="0" smtClean="0"/>
              <a:t>                   </a:t>
            </a:r>
            <a:r>
              <a:rPr lang="fr-FR" i="1" dirty="0" smtClean="0">
                <a:solidFill>
                  <a:schemeClr val="bg1">
                    <a:lumMod val="75000"/>
                  </a:schemeClr>
                </a:solidFill>
              </a:rPr>
              <a:t> Evaluation                    </a:t>
            </a:r>
            <a:r>
              <a:rPr lang="fr-FR" b="1" i="1" u="sng" dirty="0" smtClean="0"/>
              <a:t>Rééducation</a:t>
            </a:r>
            <a:r>
              <a:rPr lang="fr-FR" i="1" dirty="0" smtClean="0">
                <a:solidFill>
                  <a:schemeClr val="bg1">
                    <a:lumMod val="75000"/>
                  </a:schemeClr>
                </a:solidFill>
              </a:rPr>
              <a:t>                    Premiers chiffres                    Conclusion</a:t>
            </a:r>
            <a:r>
              <a:rPr lang="fr-FR" dirty="0" smtClean="0"/>
              <a:t>		</a:t>
            </a:r>
            <a:endParaRPr lang="fr-FR" dirty="0"/>
          </a:p>
        </p:txBody>
      </p:sp>
      <p:sp>
        <p:nvSpPr>
          <p:cNvPr id="2" name="ZoneTexte 1"/>
          <p:cNvSpPr txBox="1"/>
          <p:nvPr/>
        </p:nvSpPr>
        <p:spPr>
          <a:xfrm>
            <a:off x="783088" y="1335871"/>
            <a:ext cx="5027162" cy="2585323"/>
          </a:xfrm>
          <a:prstGeom prst="rect">
            <a:avLst/>
          </a:prstGeom>
          <a:noFill/>
        </p:spPr>
        <p:txBody>
          <a:bodyPr wrap="square" rtlCol="0">
            <a:spAutoFit/>
          </a:bodyPr>
          <a:lstStyle/>
          <a:p>
            <a:pPr algn="just"/>
            <a:r>
              <a:rPr lang="fr-FR" b="1" u="sng" dirty="0" smtClean="0"/>
              <a:t>Fonctions cognitives / Neuropsychologues</a:t>
            </a:r>
            <a:r>
              <a:rPr lang="fr-FR" dirty="0" smtClean="0"/>
              <a:t> </a:t>
            </a:r>
            <a:r>
              <a:rPr lang="fr-FR" i="1" dirty="0" smtClean="0"/>
              <a:t>(Groupe cognition)</a:t>
            </a:r>
          </a:p>
          <a:p>
            <a:pPr algn="just"/>
            <a:endParaRPr lang="fr-FR" dirty="0" smtClean="0"/>
          </a:p>
          <a:p>
            <a:pPr algn="just"/>
            <a:r>
              <a:rPr lang="fr-FR" b="1" dirty="0" smtClean="0"/>
              <a:t>Objectif : </a:t>
            </a:r>
            <a:r>
              <a:rPr lang="fr-FR" b="1" dirty="0"/>
              <a:t>S</a:t>
            </a:r>
            <a:r>
              <a:rPr lang="fr-FR" b="1" dirty="0" smtClean="0"/>
              <a:t>’appuyer </a:t>
            </a:r>
            <a:r>
              <a:rPr lang="fr-FR" b="1" dirty="0"/>
              <a:t>sur la </a:t>
            </a:r>
            <a:r>
              <a:rPr lang="fr-FR" b="1" dirty="0" err="1"/>
              <a:t>méta-cognition</a:t>
            </a:r>
            <a:r>
              <a:rPr lang="fr-FR" b="1" dirty="0"/>
              <a:t> et la </a:t>
            </a:r>
            <a:r>
              <a:rPr lang="fr-FR" b="1" dirty="0" err="1"/>
              <a:t>psycho-éducation</a:t>
            </a:r>
            <a:r>
              <a:rPr lang="fr-FR" b="1" dirty="0"/>
              <a:t> </a:t>
            </a:r>
            <a:r>
              <a:rPr lang="fr-FR" b="1" dirty="0" smtClean="0"/>
              <a:t>afin de proposer aux patients </a:t>
            </a:r>
            <a:r>
              <a:rPr lang="fr-FR" b="1" dirty="0"/>
              <a:t>des stratégies de compensation de leurs difficultés cognitives </a:t>
            </a:r>
            <a:r>
              <a:rPr lang="fr-FR" b="1" dirty="0" smtClean="0"/>
              <a:t>au quotidien.</a:t>
            </a:r>
            <a:endParaRPr lang="fr-FR" b="1" dirty="0" smtClean="0">
              <a:solidFill>
                <a:srgbClr val="FF0000"/>
              </a:solidFill>
            </a:endParaRPr>
          </a:p>
          <a:p>
            <a:pPr algn="just"/>
            <a:r>
              <a:rPr lang="fr-FR" dirty="0" smtClean="0"/>
              <a:t>- Présentation des différentes fonctions cognitives</a:t>
            </a:r>
          </a:p>
          <a:p>
            <a:pPr algn="just"/>
            <a:r>
              <a:rPr lang="fr-FR" dirty="0" smtClean="0"/>
              <a:t>- Mise en pratique par des exercices écologiques </a:t>
            </a:r>
            <a:endParaRPr lang="fr-FR" dirty="0"/>
          </a:p>
        </p:txBody>
      </p:sp>
      <p:sp>
        <p:nvSpPr>
          <p:cNvPr id="12" name="ZoneTexte 11"/>
          <p:cNvSpPr txBox="1"/>
          <p:nvPr/>
        </p:nvSpPr>
        <p:spPr>
          <a:xfrm>
            <a:off x="783088" y="4030687"/>
            <a:ext cx="5027162" cy="2308324"/>
          </a:xfrm>
          <a:prstGeom prst="rect">
            <a:avLst/>
          </a:prstGeom>
          <a:noFill/>
        </p:spPr>
        <p:txBody>
          <a:bodyPr wrap="square" rtlCol="0">
            <a:spAutoFit/>
          </a:bodyPr>
          <a:lstStyle/>
          <a:p>
            <a:pPr algn="just"/>
            <a:r>
              <a:rPr lang="fr-FR" b="1" u="sng" dirty="0" smtClean="0"/>
              <a:t>Suivi psychologique / Psychologue</a:t>
            </a:r>
            <a:endParaRPr lang="fr-FR" dirty="0"/>
          </a:p>
          <a:p>
            <a:pPr algn="just"/>
            <a:endParaRPr lang="fr-FR" dirty="0" smtClean="0"/>
          </a:p>
          <a:p>
            <a:pPr algn="just"/>
            <a:r>
              <a:rPr lang="fr-FR" b="1" dirty="0" smtClean="0"/>
              <a:t>Objectif : Recherche de pathologies psychologiques/psychiatriques (dépression, anxiété, problématiques de deuil, problématiques alimentaires…)</a:t>
            </a:r>
            <a:r>
              <a:rPr lang="fr-FR" dirty="0" smtClean="0"/>
              <a:t>. </a:t>
            </a:r>
          </a:p>
          <a:p>
            <a:pPr algn="just"/>
            <a:r>
              <a:rPr lang="fr-FR" dirty="0" smtClean="0"/>
              <a:t>- Entretiens </a:t>
            </a:r>
            <a:r>
              <a:rPr lang="fr-FR" dirty="0"/>
              <a:t>cliniques </a:t>
            </a:r>
            <a:r>
              <a:rPr lang="fr-FR" dirty="0" smtClean="0"/>
              <a:t>à visée thérapeutique</a:t>
            </a:r>
          </a:p>
          <a:p>
            <a:pPr algn="just"/>
            <a:r>
              <a:rPr lang="fr-FR" dirty="0" smtClean="0"/>
              <a:t>- Suivi individuel hebdomadaire</a:t>
            </a:r>
          </a:p>
        </p:txBody>
      </p:sp>
      <p:pic>
        <p:nvPicPr>
          <p:cNvPr id="3" name="Image 2"/>
          <p:cNvPicPr>
            <a:picLocks noChangeAspect="1"/>
          </p:cNvPicPr>
          <p:nvPr/>
        </p:nvPicPr>
        <p:blipFill rotWithShape="1">
          <a:blip r:embed="rId6"/>
          <a:srcRect l="12188" t="15587" r="50937" b="10291"/>
          <a:stretch/>
        </p:blipFill>
        <p:spPr>
          <a:xfrm>
            <a:off x="6638925" y="868121"/>
            <a:ext cx="4631874" cy="52371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574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68222" y="350364"/>
            <a:ext cx="141064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9" name="Objet 8"/>
          <p:cNvGraphicFramePr>
            <a:graphicFrameLocks noChangeAspect="1"/>
          </p:cNvGraphicFramePr>
          <p:nvPr>
            <p:extLst/>
          </p:nvPr>
        </p:nvGraphicFramePr>
        <p:xfrm>
          <a:off x="80963" y="6180138"/>
          <a:ext cx="1080000" cy="574197"/>
        </p:xfrm>
        <a:graphic>
          <a:graphicData uri="http://schemas.openxmlformats.org/presentationml/2006/ole">
            <mc:AlternateContent xmlns:mc="http://schemas.openxmlformats.org/markup-compatibility/2006">
              <mc:Choice xmlns:v="urn:schemas-microsoft-com:vml" Requires="v">
                <p:oleObj spid="_x0000_s27953" name="Image bitmap" r:id="rId4" imgW="7524720" imgH="3990960" progId="Paint.Picture">
                  <p:embed/>
                </p:oleObj>
              </mc:Choice>
              <mc:Fallback>
                <p:oleObj name="Image bitmap" r:id="rId4" imgW="7524720" imgH="3990960" progId="Paint.Picture">
                  <p:embed/>
                  <p:pic>
                    <p:nvPicPr>
                      <p:cNvPr id="9" name="Objet 8"/>
                      <p:cNvPicPr>
                        <a:picLocks noChangeAspect="1" noChangeArrowheads="1"/>
                      </p:cNvPicPr>
                      <p:nvPr/>
                    </p:nvPicPr>
                    <p:blipFill>
                      <a:blip r:embed="rId5"/>
                      <a:srcRect/>
                      <a:stretch>
                        <a:fillRect/>
                      </a:stretch>
                    </p:blipFill>
                    <p:spPr bwMode="auto">
                      <a:xfrm>
                        <a:off x="80963" y="6180138"/>
                        <a:ext cx="1080000" cy="574197"/>
                      </a:xfrm>
                      <a:prstGeom prst="rect">
                        <a:avLst/>
                      </a:prstGeom>
                      <a:noFill/>
                    </p:spPr>
                  </p:pic>
                </p:oleObj>
              </mc:Fallback>
            </mc:AlternateContent>
          </a:graphicData>
        </a:graphic>
      </p:graphicFrame>
      <p:sp>
        <p:nvSpPr>
          <p:cNvPr id="10" name="ZoneTexte 9"/>
          <p:cNvSpPr txBox="1"/>
          <p:nvPr/>
        </p:nvSpPr>
        <p:spPr>
          <a:xfrm>
            <a:off x="783088" y="575734"/>
            <a:ext cx="5970137" cy="584775"/>
          </a:xfrm>
          <a:prstGeom prst="rect">
            <a:avLst/>
          </a:prstGeom>
          <a:noFill/>
        </p:spPr>
        <p:txBody>
          <a:bodyPr wrap="square" rtlCol="0">
            <a:spAutoFit/>
          </a:bodyPr>
          <a:lstStyle/>
          <a:p>
            <a:r>
              <a:rPr lang="fr-FR" sz="3200" dirty="0" smtClean="0">
                <a:solidFill>
                  <a:srgbClr val="FF6600"/>
                </a:solidFill>
              </a:rPr>
              <a:t>Rééducation pluridisciplinaire</a:t>
            </a:r>
            <a:endParaRPr lang="fr-FR" sz="3200" dirty="0">
              <a:solidFill>
                <a:srgbClr val="FF6600"/>
              </a:solidFill>
            </a:endParaRPr>
          </a:p>
        </p:txBody>
      </p:sp>
      <p:sp>
        <p:nvSpPr>
          <p:cNvPr id="20" name="Espace réservé du texte 10"/>
          <p:cNvSpPr txBox="1">
            <a:spLocks/>
          </p:cNvSpPr>
          <p:nvPr/>
        </p:nvSpPr>
        <p:spPr>
          <a:xfrm>
            <a:off x="5597727" y="2750915"/>
            <a:ext cx="3932237" cy="29917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fr-FR" sz="1300" dirty="0"/>
          </a:p>
        </p:txBody>
      </p:sp>
      <p:sp>
        <p:nvSpPr>
          <p:cNvPr id="25" name="ZoneTexte 24"/>
          <p:cNvSpPr txBox="1"/>
          <p:nvPr/>
        </p:nvSpPr>
        <p:spPr>
          <a:xfrm>
            <a:off x="0" y="0"/>
            <a:ext cx="12192000" cy="369332"/>
          </a:xfrm>
          <a:prstGeom prst="rect">
            <a:avLst/>
          </a:prstGeom>
          <a:noFill/>
        </p:spPr>
        <p:txBody>
          <a:bodyPr wrap="square" rtlCol="0">
            <a:spAutoFit/>
          </a:bodyPr>
          <a:lstStyle/>
          <a:p>
            <a:r>
              <a:rPr lang="fr-FR" i="1" dirty="0" smtClean="0">
                <a:solidFill>
                  <a:schemeClr val="bg1">
                    <a:lumMod val="75000"/>
                  </a:schemeClr>
                </a:solidFill>
              </a:rPr>
              <a:t>Contexte</a:t>
            </a:r>
            <a:r>
              <a:rPr lang="fr-FR" i="1" dirty="0" smtClean="0"/>
              <a:t>                   </a:t>
            </a:r>
            <a:r>
              <a:rPr lang="fr-FR" i="1" dirty="0" smtClean="0">
                <a:solidFill>
                  <a:schemeClr val="bg1">
                    <a:lumMod val="75000"/>
                  </a:schemeClr>
                </a:solidFill>
              </a:rPr>
              <a:t> Evaluation                    </a:t>
            </a:r>
            <a:r>
              <a:rPr lang="fr-FR" b="1" i="1" u="sng" dirty="0" smtClean="0"/>
              <a:t>Rééducation</a:t>
            </a:r>
            <a:r>
              <a:rPr lang="fr-FR" i="1" dirty="0" smtClean="0">
                <a:solidFill>
                  <a:schemeClr val="bg1">
                    <a:lumMod val="75000"/>
                  </a:schemeClr>
                </a:solidFill>
              </a:rPr>
              <a:t>                    Premiers chiffres                    Conclusion</a:t>
            </a:r>
            <a:r>
              <a:rPr lang="fr-FR" dirty="0" smtClean="0"/>
              <a:t>		</a:t>
            </a:r>
            <a:endParaRPr lang="fr-FR" dirty="0"/>
          </a:p>
        </p:txBody>
      </p:sp>
      <p:sp>
        <p:nvSpPr>
          <p:cNvPr id="26" name="ZoneTexte 25"/>
          <p:cNvSpPr txBox="1"/>
          <p:nvPr/>
        </p:nvSpPr>
        <p:spPr>
          <a:xfrm>
            <a:off x="1829253" y="1918507"/>
            <a:ext cx="975868" cy="6111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Fonctions cognitives</a:t>
            </a:r>
            <a:endParaRPr lang="fr-FR" sz="1100" kern="1200" dirty="0"/>
          </a:p>
        </p:txBody>
      </p:sp>
      <p:sp>
        <p:nvSpPr>
          <p:cNvPr id="2" name="ZoneTexte 1"/>
          <p:cNvSpPr txBox="1"/>
          <p:nvPr/>
        </p:nvSpPr>
        <p:spPr>
          <a:xfrm>
            <a:off x="791671" y="1520409"/>
            <a:ext cx="6111547" cy="2585323"/>
          </a:xfrm>
          <a:prstGeom prst="rect">
            <a:avLst/>
          </a:prstGeom>
          <a:noFill/>
        </p:spPr>
        <p:txBody>
          <a:bodyPr wrap="square" rtlCol="0">
            <a:spAutoFit/>
          </a:bodyPr>
          <a:lstStyle/>
          <a:p>
            <a:pPr algn="just"/>
            <a:r>
              <a:rPr lang="fr-FR" b="1" u="sng" dirty="0" smtClean="0"/>
              <a:t>Prévention des chutes 1 / Ergothérapeute</a:t>
            </a:r>
            <a:r>
              <a:rPr lang="fr-FR" dirty="0" smtClean="0"/>
              <a:t> </a:t>
            </a:r>
            <a:r>
              <a:rPr lang="fr-FR" i="1" dirty="0" smtClean="0"/>
              <a:t>(Atelier </a:t>
            </a:r>
            <a:r>
              <a:rPr lang="fr-FR" i="1" dirty="0" err="1" smtClean="0"/>
              <a:t>ludichute</a:t>
            </a:r>
            <a:r>
              <a:rPr lang="fr-FR" i="1" dirty="0" smtClean="0"/>
              <a:t>)</a:t>
            </a:r>
          </a:p>
          <a:p>
            <a:pPr algn="just"/>
            <a:endParaRPr lang="fr-FR" dirty="0" smtClean="0"/>
          </a:p>
          <a:p>
            <a:pPr algn="just"/>
            <a:r>
              <a:rPr lang="fr-FR" b="1" dirty="0" smtClean="0"/>
              <a:t>Objectif :</a:t>
            </a:r>
            <a:r>
              <a:rPr lang="fr-FR" dirty="0"/>
              <a:t> </a:t>
            </a:r>
            <a:r>
              <a:rPr lang="fr-FR" b="1" dirty="0" smtClean="0"/>
              <a:t>Sensibiliser </a:t>
            </a:r>
            <a:r>
              <a:rPr lang="fr-FR" b="1" dirty="0"/>
              <a:t>et informer sur les facteurs de risques de chute et les modalités de prévention appropriées </a:t>
            </a:r>
            <a:r>
              <a:rPr lang="fr-FR" b="1" dirty="0" smtClean="0"/>
              <a:t>et application </a:t>
            </a:r>
            <a:r>
              <a:rPr lang="fr-FR" b="1" dirty="0"/>
              <a:t>par le patient des conseils de prévention au quotidien</a:t>
            </a:r>
            <a:r>
              <a:rPr lang="fr-FR" dirty="0"/>
              <a:t> </a:t>
            </a:r>
          </a:p>
          <a:p>
            <a:r>
              <a:rPr lang="fr-FR" dirty="0" smtClean="0"/>
              <a:t>- Utilisation </a:t>
            </a:r>
            <a:r>
              <a:rPr lang="fr-FR" dirty="0"/>
              <a:t>d’un jeu éducatif sur la prévention des chutes </a:t>
            </a:r>
            <a:endParaRPr lang="fr-FR" dirty="0" smtClean="0"/>
          </a:p>
          <a:p>
            <a:r>
              <a:rPr lang="fr-FR" dirty="0" smtClean="0"/>
              <a:t>- Travaux </a:t>
            </a:r>
            <a:r>
              <a:rPr lang="fr-FR" dirty="0"/>
              <a:t>ciblés sur les problématiques du quotidien et recherche de solutions adaptées</a:t>
            </a:r>
            <a:endParaRPr lang="fr-FR" dirty="0">
              <a:solidFill>
                <a:srgbClr val="FF0000"/>
              </a:solidFill>
            </a:endParaRPr>
          </a:p>
        </p:txBody>
      </p:sp>
      <p:sp>
        <p:nvSpPr>
          <p:cNvPr id="12" name="ZoneTexte 11"/>
          <p:cNvSpPr txBox="1"/>
          <p:nvPr/>
        </p:nvSpPr>
        <p:spPr>
          <a:xfrm>
            <a:off x="791671" y="4352895"/>
            <a:ext cx="10608658" cy="1754326"/>
          </a:xfrm>
          <a:prstGeom prst="rect">
            <a:avLst/>
          </a:prstGeom>
          <a:noFill/>
        </p:spPr>
        <p:txBody>
          <a:bodyPr wrap="square" rtlCol="0">
            <a:spAutoFit/>
          </a:bodyPr>
          <a:lstStyle/>
          <a:p>
            <a:pPr algn="just"/>
            <a:r>
              <a:rPr lang="fr-FR" b="1" u="sng" dirty="0" smtClean="0"/>
              <a:t>Prévention des chutes 2 / Psychomotricienne</a:t>
            </a:r>
            <a:r>
              <a:rPr lang="fr-FR" dirty="0" smtClean="0"/>
              <a:t> </a:t>
            </a:r>
            <a:r>
              <a:rPr lang="fr-FR" i="1" dirty="0" smtClean="0"/>
              <a:t>(Atelier postures et appuis)</a:t>
            </a:r>
          </a:p>
          <a:p>
            <a:pPr algn="just"/>
            <a:endParaRPr lang="fr-FR" dirty="0" smtClean="0"/>
          </a:p>
          <a:p>
            <a:pPr algn="just"/>
            <a:r>
              <a:rPr lang="fr-FR" b="1" dirty="0" smtClean="0"/>
              <a:t>Objectif : </a:t>
            </a:r>
            <a:r>
              <a:rPr lang="fr-FR" b="1" dirty="0"/>
              <a:t>T</a:t>
            </a:r>
            <a:r>
              <a:rPr lang="fr-FR" b="1" dirty="0" smtClean="0"/>
              <a:t>ravail </a:t>
            </a:r>
            <a:r>
              <a:rPr lang="fr-FR" b="1" dirty="0"/>
              <a:t>de la conscience de la posture et de la verbalisation des ressentis corporels en situation d'équilibre debout ou au sol.</a:t>
            </a:r>
          </a:p>
          <a:p>
            <a:pPr algn="just"/>
            <a:r>
              <a:rPr lang="fr-FR" dirty="0" smtClean="0"/>
              <a:t>- Postures </a:t>
            </a:r>
            <a:r>
              <a:rPr lang="fr-FR" dirty="0"/>
              <a:t>de Yoga simples (ou adaptées</a:t>
            </a:r>
            <a:r>
              <a:rPr lang="fr-FR" dirty="0" smtClean="0"/>
              <a:t>)</a:t>
            </a:r>
          </a:p>
          <a:p>
            <a:pPr algn="just"/>
            <a:r>
              <a:rPr lang="fr-FR" dirty="0" smtClean="0"/>
              <a:t>- </a:t>
            </a:r>
            <a:r>
              <a:rPr lang="fr-FR" dirty="0"/>
              <a:t>T</a:t>
            </a:r>
            <a:r>
              <a:rPr lang="fr-FR" dirty="0" smtClean="0"/>
              <a:t>ravail </a:t>
            </a:r>
            <a:r>
              <a:rPr lang="fr-FR" dirty="0"/>
              <a:t>spécifique de la coordination </a:t>
            </a:r>
            <a:r>
              <a:rPr lang="fr-FR" dirty="0" smtClean="0"/>
              <a:t>mouvement/respiration</a:t>
            </a:r>
            <a:endParaRPr lang="fr-FR" dirty="0"/>
          </a:p>
        </p:txBody>
      </p:sp>
      <p:pic>
        <p:nvPicPr>
          <p:cNvPr id="3" name="Image 2"/>
          <p:cNvPicPr>
            <a:picLocks noChangeAspect="1"/>
          </p:cNvPicPr>
          <p:nvPr/>
        </p:nvPicPr>
        <p:blipFill rotWithShape="1">
          <a:blip r:embed="rId6" cstate="print">
            <a:extLst>
              <a:ext uri="{28A0092B-C50C-407E-A947-70E740481C1C}">
                <a14:useLocalDpi xmlns:a14="http://schemas.microsoft.com/office/drawing/2010/main" val="0"/>
              </a:ext>
            </a:extLst>
          </a:blip>
          <a:srcRect t="12246" b="12930"/>
          <a:stretch/>
        </p:blipFill>
        <p:spPr>
          <a:xfrm>
            <a:off x="7208825" y="1520409"/>
            <a:ext cx="4642278" cy="26051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828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68222" y="350364"/>
            <a:ext cx="141064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9" name="Objet 8"/>
          <p:cNvGraphicFramePr>
            <a:graphicFrameLocks noChangeAspect="1"/>
          </p:cNvGraphicFramePr>
          <p:nvPr>
            <p:extLst/>
          </p:nvPr>
        </p:nvGraphicFramePr>
        <p:xfrm>
          <a:off x="80963" y="6180138"/>
          <a:ext cx="1080000" cy="574197"/>
        </p:xfrm>
        <a:graphic>
          <a:graphicData uri="http://schemas.openxmlformats.org/presentationml/2006/ole">
            <mc:AlternateContent xmlns:mc="http://schemas.openxmlformats.org/markup-compatibility/2006">
              <mc:Choice xmlns:v="urn:schemas-microsoft-com:vml" Requires="v">
                <p:oleObj spid="_x0000_s28976" name="Image bitmap" r:id="rId4" imgW="7524720" imgH="3990960" progId="Paint.Picture">
                  <p:embed/>
                </p:oleObj>
              </mc:Choice>
              <mc:Fallback>
                <p:oleObj name="Image bitmap" r:id="rId4" imgW="7524720" imgH="3990960" progId="Paint.Picture">
                  <p:embed/>
                  <p:pic>
                    <p:nvPicPr>
                      <p:cNvPr id="9" name="Objet 8"/>
                      <p:cNvPicPr>
                        <a:picLocks noChangeAspect="1" noChangeArrowheads="1"/>
                      </p:cNvPicPr>
                      <p:nvPr/>
                    </p:nvPicPr>
                    <p:blipFill>
                      <a:blip r:embed="rId5"/>
                      <a:srcRect/>
                      <a:stretch>
                        <a:fillRect/>
                      </a:stretch>
                    </p:blipFill>
                    <p:spPr bwMode="auto">
                      <a:xfrm>
                        <a:off x="80963" y="6180138"/>
                        <a:ext cx="1080000" cy="574197"/>
                      </a:xfrm>
                      <a:prstGeom prst="rect">
                        <a:avLst/>
                      </a:prstGeom>
                      <a:noFill/>
                    </p:spPr>
                  </p:pic>
                </p:oleObj>
              </mc:Fallback>
            </mc:AlternateContent>
          </a:graphicData>
        </a:graphic>
      </p:graphicFrame>
      <p:sp>
        <p:nvSpPr>
          <p:cNvPr id="10" name="ZoneTexte 9"/>
          <p:cNvSpPr txBox="1"/>
          <p:nvPr/>
        </p:nvSpPr>
        <p:spPr>
          <a:xfrm>
            <a:off x="783088" y="575734"/>
            <a:ext cx="5970137" cy="584775"/>
          </a:xfrm>
          <a:prstGeom prst="rect">
            <a:avLst/>
          </a:prstGeom>
          <a:noFill/>
        </p:spPr>
        <p:txBody>
          <a:bodyPr wrap="square" rtlCol="0">
            <a:spAutoFit/>
          </a:bodyPr>
          <a:lstStyle/>
          <a:p>
            <a:r>
              <a:rPr lang="fr-FR" sz="3200" dirty="0" smtClean="0">
                <a:solidFill>
                  <a:srgbClr val="FF6600"/>
                </a:solidFill>
              </a:rPr>
              <a:t>Rééducation pluridisciplinaire</a:t>
            </a:r>
            <a:endParaRPr lang="fr-FR" sz="3200" dirty="0">
              <a:solidFill>
                <a:srgbClr val="FF6600"/>
              </a:solidFill>
            </a:endParaRPr>
          </a:p>
        </p:txBody>
      </p:sp>
      <p:sp>
        <p:nvSpPr>
          <p:cNvPr id="20" name="Espace réservé du texte 10"/>
          <p:cNvSpPr txBox="1">
            <a:spLocks/>
          </p:cNvSpPr>
          <p:nvPr/>
        </p:nvSpPr>
        <p:spPr>
          <a:xfrm>
            <a:off x="5597727" y="2750915"/>
            <a:ext cx="3932237" cy="29917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fr-FR" sz="1300" dirty="0"/>
          </a:p>
        </p:txBody>
      </p:sp>
      <p:sp>
        <p:nvSpPr>
          <p:cNvPr id="25" name="ZoneTexte 24"/>
          <p:cNvSpPr txBox="1"/>
          <p:nvPr/>
        </p:nvSpPr>
        <p:spPr>
          <a:xfrm>
            <a:off x="0" y="0"/>
            <a:ext cx="12192000" cy="369332"/>
          </a:xfrm>
          <a:prstGeom prst="rect">
            <a:avLst/>
          </a:prstGeom>
          <a:noFill/>
        </p:spPr>
        <p:txBody>
          <a:bodyPr wrap="square" rtlCol="0">
            <a:spAutoFit/>
          </a:bodyPr>
          <a:lstStyle/>
          <a:p>
            <a:r>
              <a:rPr lang="fr-FR" i="1" dirty="0" smtClean="0">
                <a:solidFill>
                  <a:schemeClr val="bg1">
                    <a:lumMod val="75000"/>
                  </a:schemeClr>
                </a:solidFill>
              </a:rPr>
              <a:t>Contexte</a:t>
            </a:r>
            <a:r>
              <a:rPr lang="fr-FR" i="1" dirty="0" smtClean="0"/>
              <a:t>                   </a:t>
            </a:r>
            <a:r>
              <a:rPr lang="fr-FR" i="1" dirty="0" smtClean="0">
                <a:solidFill>
                  <a:schemeClr val="bg1">
                    <a:lumMod val="75000"/>
                  </a:schemeClr>
                </a:solidFill>
              </a:rPr>
              <a:t> Evaluation                    </a:t>
            </a:r>
            <a:r>
              <a:rPr lang="fr-FR" b="1" i="1" u="sng" dirty="0" smtClean="0"/>
              <a:t>Rééducation</a:t>
            </a:r>
            <a:r>
              <a:rPr lang="fr-FR" i="1" dirty="0" smtClean="0">
                <a:solidFill>
                  <a:schemeClr val="bg1">
                    <a:lumMod val="75000"/>
                  </a:schemeClr>
                </a:solidFill>
              </a:rPr>
              <a:t>                    Premiers chiffres                    Conclusion</a:t>
            </a:r>
            <a:r>
              <a:rPr lang="fr-FR" dirty="0" smtClean="0"/>
              <a:t>		</a:t>
            </a:r>
            <a:endParaRPr lang="fr-FR" dirty="0"/>
          </a:p>
        </p:txBody>
      </p:sp>
      <p:sp>
        <p:nvSpPr>
          <p:cNvPr id="26" name="ZoneTexte 25"/>
          <p:cNvSpPr txBox="1"/>
          <p:nvPr/>
        </p:nvSpPr>
        <p:spPr>
          <a:xfrm>
            <a:off x="1829253" y="1918507"/>
            <a:ext cx="975868" cy="6111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Fonctions cognitives</a:t>
            </a:r>
            <a:endParaRPr lang="fr-FR" sz="1100" kern="1200" dirty="0"/>
          </a:p>
        </p:txBody>
      </p:sp>
      <p:sp>
        <p:nvSpPr>
          <p:cNvPr id="2" name="ZoneTexte 1"/>
          <p:cNvSpPr txBox="1"/>
          <p:nvPr/>
        </p:nvSpPr>
        <p:spPr>
          <a:xfrm>
            <a:off x="620962" y="1504031"/>
            <a:ext cx="6966381" cy="1754326"/>
          </a:xfrm>
          <a:prstGeom prst="rect">
            <a:avLst/>
          </a:prstGeom>
          <a:noFill/>
        </p:spPr>
        <p:txBody>
          <a:bodyPr wrap="square" rtlCol="0">
            <a:spAutoFit/>
          </a:bodyPr>
          <a:lstStyle/>
          <a:p>
            <a:pPr algn="just"/>
            <a:r>
              <a:rPr lang="fr-FR" b="1" u="sng" dirty="0" smtClean="0"/>
              <a:t>Force musculaire/ Enseignant APA</a:t>
            </a:r>
            <a:r>
              <a:rPr lang="fr-FR" dirty="0" smtClean="0"/>
              <a:t> </a:t>
            </a:r>
            <a:r>
              <a:rPr lang="fr-FR" i="1" dirty="0" smtClean="0"/>
              <a:t>(Atelier renforcement musculaire)</a:t>
            </a:r>
          </a:p>
          <a:p>
            <a:pPr algn="just"/>
            <a:endParaRPr lang="fr-FR" dirty="0" smtClean="0"/>
          </a:p>
          <a:p>
            <a:pPr algn="just"/>
            <a:r>
              <a:rPr lang="fr-FR" b="1" dirty="0" smtClean="0"/>
              <a:t>Objectif : Propose des exercices de renforcement musculaire adaptés aux sujets âgés</a:t>
            </a:r>
          </a:p>
          <a:p>
            <a:pPr marL="285750" indent="-285750" algn="just">
              <a:buFontTx/>
              <a:buChar char="-"/>
            </a:pPr>
            <a:r>
              <a:rPr lang="fr-FR" dirty="0" smtClean="0"/>
              <a:t>La </a:t>
            </a:r>
            <a:r>
              <a:rPr lang="fr-FR" dirty="0"/>
              <a:t>méthode </a:t>
            </a:r>
            <a:r>
              <a:rPr lang="fr-FR" dirty="0" err="1"/>
              <a:t>Pilates</a:t>
            </a:r>
            <a:r>
              <a:rPr lang="fr-FR" dirty="0"/>
              <a:t> </a:t>
            </a:r>
            <a:endParaRPr lang="fr-FR" dirty="0" smtClean="0"/>
          </a:p>
          <a:p>
            <a:pPr marL="285750" indent="-285750" algn="just">
              <a:buFontTx/>
              <a:buChar char="-"/>
            </a:pPr>
            <a:r>
              <a:rPr lang="fr-FR" dirty="0" smtClean="0"/>
              <a:t>Le </a:t>
            </a:r>
            <a:r>
              <a:rPr lang="fr-FR" dirty="0"/>
              <a:t>Volley-ball </a:t>
            </a:r>
            <a:r>
              <a:rPr lang="fr-FR" dirty="0" smtClean="0"/>
              <a:t>adapté</a:t>
            </a:r>
          </a:p>
        </p:txBody>
      </p:sp>
      <p:sp>
        <p:nvSpPr>
          <p:cNvPr id="11" name="ZoneTexte 10"/>
          <p:cNvSpPr txBox="1"/>
          <p:nvPr/>
        </p:nvSpPr>
        <p:spPr>
          <a:xfrm>
            <a:off x="620963" y="3847076"/>
            <a:ext cx="6743127" cy="1477328"/>
          </a:xfrm>
          <a:prstGeom prst="rect">
            <a:avLst/>
          </a:prstGeom>
          <a:noFill/>
        </p:spPr>
        <p:txBody>
          <a:bodyPr wrap="square" rtlCol="0">
            <a:spAutoFit/>
          </a:bodyPr>
          <a:lstStyle/>
          <a:p>
            <a:pPr algn="just"/>
            <a:r>
              <a:rPr lang="fr-FR" b="1" u="sng" dirty="0" smtClean="0"/>
              <a:t>Equilibre / Kinésithérapeute</a:t>
            </a:r>
            <a:r>
              <a:rPr lang="fr-FR" dirty="0" smtClean="0"/>
              <a:t> </a:t>
            </a:r>
            <a:r>
              <a:rPr lang="fr-FR" i="1" dirty="0" smtClean="0"/>
              <a:t>(Atelier souffle, muscles et équilibre)</a:t>
            </a:r>
          </a:p>
          <a:p>
            <a:pPr algn="just"/>
            <a:endParaRPr lang="fr-FR" dirty="0" smtClean="0"/>
          </a:p>
          <a:p>
            <a:pPr algn="just"/>
            <a:r>
              <a:rPr lang="fr-FR" b="1" dirty="0" smtClean="0"/>
              <a:t>Objectif : </a:t>
            </a:r>
            <a:r>
              <a:rPr lang="fr-FR" b="1" dirty="0"/>
              <a:t>Renforcer les capacités fonctionnelles </a:t>
            </a:r>
            <a:r>
              <a:rPr lang="fr-FR" b="1" dirty="0" smtClean="0"/>
              <a:t>des patients, </a:t>
            </a:r>
            <a:r>
              <a:rPr lang="fr-FR" b="1" dirty="0"/>
              <a:t>indispensables à son autonomie et sa qualité de vie </a:t>
            </a:r>
            <a:r>
              <a:rPr lang="fr-FR" b="1" dirty="0" smtClean="0"/>
              <a:t>à savoir la </a:t>
            </a:r>
            <a:r>
              <a:rPr lang="fr-FR" b="1" dirty="0"/>
              <a:t>force, </a:t>
            </a:r>
            <a:r>
              <a:rPr lang="fr-FR" b="1" dirty="0" smtClean="0"/>
              <a:t>le mouvement </a:t>
            </a:r>
            <a:r>
              <a:rPr lang="fr-FR" b="1" dirty="0"/>
              <a:t>et </a:t>
            </a:r>
            <a:r>
              <a:rPr lang="fr-FR" b="1" dirty="0" smtClean="0"/>
              <a:t>l’équilibre.</a:t>
            </a:r>
          </a:p>
        </p:txBody>
      </p:sp>
      <p:pic>
        <p:nvPicPr>
          <p:cNvPr id="5" name="Image 4"/>
          <p:cNvPicPr>
            <a:picLocks noChangeAspect="1"/>
          </p:cNvPicPr>
          <p:nvPr/>
        </p:nvPicPr>
        <p:blipFill rotWithShape="1">
          <a:blip r:embed="rId6" cstate="print">
            <a:extLst>
              <a:ext uri="{28A0092B-C50C-407E-A947-70E740481C1C}">
                <a14:useLocalDpi xmlns:a14="http://schemas.microsoft.com/office/drawing/2010/main" val="0"/>
              </a:ext>
            </a:extLst>
          </a:blip>
          <a:srcRect l="1575" t="21538" r="3700" b="9450"/>
          <a:stretch/>
        </p:blipFill>
        <p:spPr>
          <a:xfrm>
            <a:off x="7776372" y="3454108"/>
            <a:ext cx="4142107" cy="22632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6037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68222" y="350364"/>
            <a:ext cx="141064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9" name="Objet 8"/>
          <p:cNvGraphicFramePr>
            <a:graphicFrameLocks noChangeAspect="1"/>
          </p:cNvGraphicFramePr>
          <p:nvPr>
            <p:extLst/>
          </p:nvPr>
        </p:nvGraphicFramePr>
        <p:xfrm>
          <a:off x="80963" y="6180138"/>
          <a:ext cx="1080000" cy="574197"/>
        </p:xfrm>
        <a:graphic>
          <a:graphicData uri="http://schemas.openxmlformats.org/presentationml/2006/ole">
            <mc:AlternateContent xmlns:mc="http://schemas.openxmlformats.org/markup-compatibility/2006">
              <mc:Choice xmlns:v="urn:schemas-microsoft-com:vml" Requires="v">
                <p:oleObj spid="_x0000_s5496" name="Image bitmap" r:id="rId4" imgW="7524720" imgH="3990960" progId="Paint.Picture">
                  <p:embed/>
                </p:oleObj>
              </mc:Choice>
              <mc:Fallback>
                <p:oleObj name="Image bitmap" r:id="rId4" imgW="7524720" imgH="3990960" progId="Paint.Picture">
                  <p:embed/>
                  <p:pic>
                    <p:nvPicPr>
                      <p:cNvPr id="9" name="Objet 8"/>
                      <p:cNvPicPr>
                        <a:picLocks noChangeAspect="1" noChangeArrowheads="1"/>
                      </p:cNvPicPr>
                      <p:nvPr/>
                    </p:nvPicPr>
                    <p:blipFill>
                      <a:blip r:embed="rId5"/>
                      <a:srcRect/>
                      <a:stretch>
                        <a:fillRect/>
                      </a:stretch>
                    </p:blipFill>
                    <p:spPr bwMode="auto">
                      <a:xfrm>
                        <a:off x="80963" y="6180138"/>
                        <a:ext cx="1080000" cy="574197"/>
                      </a:xfrm>
                      <a:prstGeom prst="rect">
                        <a:avLst/>
                      </a:prstGeom>
                      <a:noFill/>
                    </p:spPr>
                  </p:pic>
                </p:oleObj>
              </mc:Fallback>
            </mc:AlternateContent>
          </a:graphicData>
        </a:graphic>
      </p:graphicFrame>
      <p:sp>
        <p:nvSpPr>
          <p:cNvPr id="10" name="ZoneTexte 9"/>
          <p:cNvSpPr txBox="1"/>
          <p:nvPr/>
        </p:nvSpPr>
        <p:spPr>
          <a:xfrm>
            <a:off x="783088" y="575734"/>
            <a:ext cx="3109181" cy="584775"/>
          </a:xfrm>
          <a:prstGeom prst="rect">
            <a:avLst/>
          </a:prstGeom>
          <a:noFill/>
        </p:spPr>
        <p:txBody>
          <a:bodyPr wrap="square" rtlCol="0">
            <a:spAutoFit/>
          </a:bodyPr>
          <a:lstStyle/>
          <a:p>
            <a:r>
              <a:rPr lang="fr-FR" sz="3200" dirty="0" smtClean="0">
                <a:solidFill>
                  <a:srgbClr val="FF6600"/>
                </a:solidFill>
              </a:rPr>
              <a:t>Premiers Chiffres</a:t>
            </a:r>
            <a:endParaRPr lang="fr-FR" sz="3200" dirty="0">
              <a:solidFill>
                <a:srgbClr val="FF6600"/>
              </a:solidFill>
            </a:endParaRPr>
          </a:p>
        </p:txBody>
      </p:sp>
      <p:sp>
        <p:nvSpPr>
          <p:cNvPr id="7" name="Espace réservé du contenu 6"/>
          <p:cNvSpPr txBox="1">
            <a:spLocks/>
          </p:cNvSpPr>
          <p:nvPr/>
        </p:nvSpPr>
        <p:spPr>
          <a:xfrm>
            <a:off x="783088" y="1340160"/>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buFont typeface="Arial" panose="020B0604020202020204" pitchFamily="34" charset="0"/>
              <a:buChar char="•"/>
            </a:pPr>
            <a:endParaRPr lang="fr-FR" b="1" u="sng" dirty="0"/>
          </a:p>
        </p:txBody>
      </p:sp>
      <p:graphicFrame>
        <p:nvGraphicFramePr>
          <p:cNvPr id="8" name="Graphique 92"/>
          <p:cNvGraphicFramePr>
            <a:graphicFrameLocks/>
          </p:cNvGraphicFramePr>
          <p:nvPr>
            <p:extLst>
              <p:ext uri="{D42A27DB-BD31-4B8C-83A1-F6EECF244321}">
                <p14:modId xmlns:p14="http://schemas.microsoft.com/office/powerpoint/2010/main" val="3365309599"/>
              </p:ext>
            </p:extLst>
          </p:nvPr>
        </p:nvGraphicFramePr>
        <p:xfrm>
          <a:off x="178420" y="1340160"/>
          <a:ext cx="5322749" cy="409784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Graphique 98"/>
          <p:cNvGraphicFramePr>
            <a:graphicFrameLocks/>
          </p:cNvGraphicFramePr>
          <p:nvPr>
            <p:extLst>
              <p:ext uri="{D42A27DB-BD31-4B8C-83A1-F6EECF244321}">
                <p14:modId xmlns:p14="http://schemas.microsoft.com/office/powerpoint/2010/main" val="3089526681"/>
              </p:ext>
            </p:extLst>
          </p:nvPr>
        </p:nvGraphicFramePr>
        <p:xfrm>
          <a:off x="8915650" y="1896330"/>
          <a:ext cx="3138851" cy="342504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Graphique 11"/>
          <p:cNvGraphicFramePr>
            <a:graphicFrameLocks/>
          </p:cNvGraphicFramePr>
          <p:nvPr>
            <p:extLst>
              <p:ext uri="{D42A27DB-BD31-4B8C-83A1-F6EECF244321}">
                <p14:modId xmlns:p14="http://schemas.microsoft.com/office/powerpoint/2010/main" val="1451615004"/>
              </p:ext>
            </p:extLst>
          </p:nvPr>
        </p:nvGraphicFramePr>
        <p:xfrm>
          <a:off x="5501169" y="1896329"/>
          <a:ext cx="3414481" cy="3391454"/>
        </p:xfrm>
        <a:graphic>
          <a:graphicData uri="http://schemas.openxmlformats.org/drawingml/2006/chart">
            <c:chart xmlns:c="http://schemas.openxmlformats.org/drawingml/2006/chart" xmlns:r="http://schemas.openxmlformats.org/officeDocument/2006/relationships" r:id="rId8"/>
          </a:graphicData>
        </a:graphic>
      </p:graphicFrame>
      <p:sp>
        <p:nvSpPr>
          <p:cNvPr id="13" name="ZoneTexte 12"/>
          <p:cNvSpPr txBox="1"/>
          <p:nvPr/>
        </p:nvSpPr>
        <p:spPr>
          <a:xfrm>
            <a:off x="0" y="0"/>
            <a:ext cx="12192000" cy="369332"/>
          </a:xfrm>
          <a:prstGeom prst="rect">
            <a:avLst/>
          </a:prstGeom>
          <a:noFill/>
        </p:spPr>
        <p:txBody>
          <a:bodyPr wrap="square" rtlCol="0">
            <a:spAutoFit/>
          </a:bodyPr>
          <a:lstStyle/>
          <a:p>
            <a:r>
              <a:rPr lang="fr-FR" i="1" dirty="0" smtClean="0">
                <a:solidFill>
                  <a:schemeClr val="bg1">
                    <a:lumMod val="75000"/>
                  </a:schemeClr>
                </a:solidFill>
              </a:rPr>
              <a:t>Contexte</a:t>
            </a:r>
            <a:r>
              <a:rPr lang="fr-FR" i="1" dirty="0" smtClean="0"/>
              <a:t>                   </a:t>
            </a:r>
            <a:r>
              <a:rPr lang="fr-FR" i="1" dirty="0" smtClean="0">
                <a:solidFill>
                  <a:schemeClr val="bg1">
                    <a:lumMod val="75000"/>
                  </a:schemeClr>
                </a:solidFill>
              </a:rPr>
              <a:t> Evaluation                    Rééducation                    </a:t>
            </a:r>
            <a:r>
              <a:rPr lang="fr-FR" b="1" i="1" u="sng" dirty="0" smtClean="0"/>
              <a:t>Premiers chiffres</a:t>
            </a:r>
            <a:r>
              <a:rPr lang="fr-FR" i="1" dirty="0" smtClean="0">
                <a:solidFill>
                  <a:schemeClr val="bg1">
                    <a:lumMod val="75000"/>
                  </a:schemeClr>
                </a:solidFill>
              </a:rPr>
              <a:t>                    Conclusion</a:t>
            </a:r>
            <a:r>
              <a:rPr lang="fr-FR" dirty="0" smtClean="0"/>
              <a:t>		</a:t>
            </a:r>
            <a:endParaRPr lang="fr-FR" dirty="0"/>
          </a:p>
        </p:txBody>
      </p:sp>
      <p:sp>
        <p:nvSpPr>
          <p:cNvPr id="2" name="ZoneTexte 1"/>
          <p:cNvSpPr txBox="1"/>
          <p:nvPr/>
        </p:nvSpPr>
        <p:spPr>
          <a:xfrm>
            <a:off x="1991505" y="1526997"/>
            <a:ext cx="1919235" cy="369332"/>
          </a:xfrm>
          <a:prstGeom prst="rect">
            <a:avLst/>
          </a:prstGeom>
          <a:noFill/>
        </p:spPr>
        <p:txBody>
          <a:bodyPr wrap="square" rtlCol="0">
            <a:spAutoFit/>
          </a:bodyPr>
          <a:lstStyle/>
          <a:p>
            <a:r>
              <a:rPr lang="fr-FR" dirty="0" smtClean="0"/>
              <a:t>Critères Physiques</a:t>
            </a:r>
            <a:endParaRPr lang="fr-FR" dirty="0"/>
          </a:p>
        </p:txBody>
      </p:sp>
      <p:sp>
        <p:nvSpPr>
          <p:cNvPr id="14" name="ZoneTexte 13"/>
          <p:cNvSpPr txBox="1"/>
          <p:nvPr/>
        </p:nvSpPr>
        <p:spPr>
          <a:xfrm>
            <a:off x="9540999" y="1526997"/>
            <a:ext cx="2135596" cy="369332"/>
          </a:xfrm>
          <a:prstGeom prst="rect">
            <a:avLst/>
          </a:prstGeom>
          <a:noFill/>
        </p:spPr>
        <p:txBody>
          <a:bodyPr wrap="square" rtlCol="0">
            <a:spAutoFit/>
          </a:bodyPr>
          <a:lstStyle/>
          <a:p>
            <a:r>
              <a:rPr lang="fr-FR" dirty="0" smtClean="0"/>
              <a:t>Critères Thymiques</a:t>
            </a:r>
            <a:endParaRPr lang="fr-FR" dirty="0"/>
          </a:p>
        </p:txBody>
      </p:sp>
      <p:sp>
        <p:nvSpPr>
          <p:cNvPr id="15" name="ZoneTexte 14"/>
          <p:cNvSpPr txBox="1"/>
          <p:nvPr/>
        </p:nvSpPr>
        <p:spPr>
          <a:xfrm>
            <a:off x="6561467" y="1526997"/>
            <a:ext cx="1919235" cy="369332"/>
          </a:xfrm>
          <a:prstGeom prst="rect">
            <a:avLst/>
          </a:prstGeom>
          <a:noFill/>
        </p:spPr>
        <p:txBody>
          <a:bodyPr wrap="square" rtlCol="0">
            <a:spAutoFit/>
          </a:bodyPr>
          <a:lstStyle/>
          <a:p>
            <a:r>
              <a:rPr lang="fr-FR" dirty="0" smtClean="0"/>
              <a:t>Critères Cognitifs</a:t>
            </a:r>
            <a:endParaRPr lang="fr-FR" dirty="0"/>
          </a:p>
        </p:txBody>
      </p:sp>
      <p:sp>
        <p:nvSpPr>
          <p:cNvPr id="3" name="Rectangle 2"/>
          <p:cNvSpPr/>
          <p:nvPr/>
        </p:nvSpPr>
        <p:spPr>
          <a:xfrm>
            <a:off x="783088" y="5626365"/>
            <a:ext cx="10680552" cy="369332"/>
          </a:xfrm>
          <a:prstGeom prst="rect">
            <a:avLst/>
          </a:prstGeom>
        </p:spPr>
        <p:txBody>
          <a:bodyPr wrap="square">
            <a:spAutoFit/>
          </a:bodyPr>
          <a:lstStyle/>
          <a:p>
            <a:pPr lvl="1" algn="ctr"/>
            <a:r>
              <a:rPr lang="fr-FR" altLang="fr-FR" dirty="0"/>
              <a:t>Les résultats aux différents indicateurs annoncent </a:t>
            </a:r>
            <a:r>
              <a:rPr lang="fr-FR" altLang="fr-FR" b="1" dirty="0"/>
              <a:t>un effet bénéfique de notre programme de rééducation</a:t>
            </a:r>
            <a:r>
              <a:rPr lang="fr-FR" altLang="fr-FR" dirty="0"/>
              <a:t>. </a:t>
            </a:r>
          </a:p>
        </p:txBody>
      </p:sp>
    </p:spTree>
    <p:extLst>
      <p:ext uri="{BB962C8B-B14F-4D97-AF65-F5344CB8AC3E}">
        <p14:creationId xmlns:p14="http://schemas.microsoft.com/office/powerpoint/2010/main" val="1440442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68222" y="350364"/>
            <a:ext cx="141064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9" name="Objet 8"/>
          <p:cNvGraphicFramePr>
            <a:graphicFrameLocks noChangeAspect="1"/>
          </p:cNvGraphicFramePr>
          <p:nvPr>
            <p:extLst/>
          </p:nvPr>
        </p:nvGraphicFramePr>
        <p:xfrm>
          <a:off x="80963" y="6180138"/>
          <a:ext cx="1080000" cy="574197"/>
        </p:xfrm>
        <a:graphic>
          <a:graphicData uri="http://schemas.openxmlformats.org/presentationml/2006/ole">
            <mc:AlternateContent xmlns:mc="http://schemas.openxmlformats.org/markup-compatibility/2006">
              <mc:Choice xmlns:v="urn:schemas-microsoft-com:vml" Requires="v">
                <p:oleObj spid="_x0000_s6520" name="Image bitmap" r:id="rId4" imgW="7524720" imgH="3990960" progId="Paint.Picture">
                  <p:embed/>
                </p:oleObj>
              </mc:Choice>
              <mc:Fallback>
                <p:oleObj name="Image bitmap" r:id="rId4" imgW="7524720" imgH="3990960" progId="Paint.Picture">
                  <p:embed/>
                  <p:pic>
                    <p:nvPicPr>
                      <p:cNvPr id="9" name="Objet 8"/>
                      <p:cNvPicPr>
                        <a:picLocks noChangeAspect="1" noChangeArrowheads="1"/>
                      </p:cNvPicPr>
                      <p:nvPr/>
                    </p:nvPicPr>
                    <p:blipFill>
                      <a:blip r:embed="rId5"/>
                      <a:srcRect/>
                      <a:stretch>
                        <a:fillRect/>
                      </a:stretch>
                    </p:blipFill>
                    <p:spPr bwMode="auto">
                      <a:xfrm>
                        <a:off x="80963" y="6180138"/>
                        <a:ext cx="1080000" cy="574197"/>
                      </a:xfrm>
                      <a:prstGeom prst="rect">
                        <a:avLst/>
                      </a:prstGeom>
                      <a:noFill/>
                    </p:spPr>
                  </p:pic>
                </p:oleObj>
              </mc:Fallback>
            </mc:AlternateContent>
          </a:graphicData>
        </a:graphic>
      </p:graphicFrame>
      <p:sp>
        <p:nvSpPr>
          <p:cNvPr id="10" name="ZoneTexte 9"/>
          <p:cNvSpPr txBox="1"/>
          <p:nvPr/>
        </p:nvSpPr>
        <p:spPr>
          <a:xfrm>
            <a:off x="783088" y="575734"/>
            <a:ext cx="2764445" cy="584775"/>
          </a:xfrm>
          <a:prstGeom prst="rect">
            <a:avLst/>
          </a:prstGeom>
          <a:noFill/>
        </p:spPr>
        <p:txBody>
          <a:bodyPr wrap="square" rtlCol="0">
            <a:spAutoFit/>
          </a:bodyPr>
          <a:lstStyle/>
          <a:p>
            <a:r>
              <a:rPr lang="fr-FR" sz="3200" dirty="0" smtClean="0">
                <a:solidFill>
                  <a:srgbClr val="FF6600"/>
                </a:solidFill>
              </a:rPr>
              <a:t>Conclusion</a:t>
            </a:r>
            <a:endParaRPr lang="fr-FR" sz="3200" dirty="0">
              <a:solidFill>
                <a:srgbClr val="FF6600"/>
              </a:solidFill>
            </a:endParaRPr>
          </a:p>
        </p:txBody>
      </p:sp>
      <p:sp>
        <p:nvSpPr>
          <p:cNvPr id="8" name="Espace réservé du contenu 6"/>
          <p:cNvSpPr txBox="1">
            <a:spLocks/>
          </p:cNvSpPr>
          <p:nvPr/>
        </p:nvSpPr>
        <p:spPr>
          <a:xfrm>
            <a:off x="783087" y="1688117"/>
            <a:ext cx="9343045" cy="361216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just">
              <a:buFont typeface="Arial" panose="020B0604020202020204" pitchFamily="34" charset="0"/>
              <a:buChar char="•"/>
            </a:pPr>
            <a:endParaRPr lang="fr-FR" altLang="fr-FR" dirty="0"/>
          </a:p>
          <a:p>
            <a:pPr marL="742950" lvl="1" indent="-285750" algn="just">
              <a:buFont typeface="Arial" panose="020B0604020202020204" pitchFamily="34" charset="0"/>
              <a:buChar char="•"/>
            </a:pPr>
            <a:r>
              <a:rPr lang="fr-FR" altLang="fr-FR" dirty="0" smtClean="0"/>
              <a:t>Cette </a:t>
            </a:r>
            <a:r>
              <a:rPr lang="fr-FR" altLang="fr-FR" dirty="0"/>
              <a:t>dynamique nous encourage à poursuivre et à développer les </a:t>
            </a:r>
            <a:r>
              <a:rPr lang="fr-FR" altLang="fr-FR" dirty="0" smtClean="0"/>
              <a:t>ateliers (atelier de rééducation auditive</a:t>
            </a:r>
            <a:r>
              <a:rPr lang="fr-FR" altLang="fr-FR" dirty="0"/>
              <a:t>)</a:t>
            </a:r>
            <a:r>
              <a:rPr lang="fr-FR" altLang="fr-FR" dirty="0" smtClean="0"/>
              <a:t>. </a:t>
            </a:r>
          </a:p>
          <a:p>
            <a:pPr marL="742950" lvl="1" indent="-285750" algn="just">
              <a:buFont typeface="Arial" panose="020B0604020202020204" pitchFamily="34" charset="0"/>
              <a:buChar char="•"/>
            </a:pPr>
            <a:endParaRPr lang="fr-FR" altLang="fr-FR" dirty="0"/>
          </a:p>
          <a:p>
            <a:pPr marL="742950" lvl="1" indent="-285750" algn="just">
              <a:buFont typeface="Arial" panose="020B0604020202020204" pitchFamily="34" charset="0"/>
              <a:buChar char="•"/>
            </a:pPr>
            <a:r>
              <a:rPr lang="fr-FR" altLang="fr-FR" dirty="0" smtClean="0"/>
              <a:t>Les </a:t>
            </a:r>
            <a:r>
              <a:rPr lang="fr-FR" altLang="fr-FR" dirty="0"/>
              <a:t>échanges avec les patients suggèrent une </a:t>
            </a:r>
            <a:r>
              <a:rPr lang="fr-FR" altLang="fr-FR" b="1" dirty="0"/>
              <a:t>bonne adhésion aux ateliers proposés</a:t>
            </a:r>
            <a:r>
              <a:rPr lang="fr-FR" altLang="fr-FR" dirty="0"/>
              <a:t>. </a:t>
            </a:r>
            <a:endParaRPr lang="fr-FR" altLang="fr-FR" dirty="0" smtClean="0"/>
          </a:p>
          <a:p>
            <a:pPr marL="742950" lvl="1" indent="-285750" algn="just">
              <a:buFont typeface="Arial" panose="020B0604020202020204" pitchFamily="34" charset="0"/>
              <a:buChar char="•"/>
            </a:pPr>
            <a:endParaRPr lang="fr-FR" altLang="fr-FR" dirty="0"/>
          </a:p>
          <a:p>
            <a:pPr marL="742950" lvl="1" indent="-285750" algn="just">
              <a:buFont typeface="Arial" panose="020B0604020202020204" pitchFamily="34" charset="0"/>
              <a:buChar char="•"/>
            </a:pPr>
            <a:r>
              <a:rPr lang="fr-FR" altLang="fr-FR" dirty="0" smtClean="0"/>
              <a:t>Enfin</a:t>
            </a:r>
            <a:r>
              <a:rPr lang="fr-FR" altLang="fr-FR" dirty="0"/>
              <a:t>, la mise en place d’une structure spécifique aux patients fragiles renforce les liens avec les professionnels extérieurs, les </a:t>
            </a:r>
            <a:r>
              <a:rPr lang="fr-FR" altLang="fr-FR" b="1" dirty="0"/>
              <a:t>sensibilise à la fragilité </a:t>
            </a:r>
            <a:r>
              <a:rPr lang="fr-FR" altLang="fr-FR" dirty="0"/>
              <a:t>et permet un </a:t>
            </a:r>
            <a:r>
              <a:rPr lang="fr-FR" altLang="fr-FR" b="1" dirty="0"/>
              <a:t>meilleur repérage</a:t>
            </a:r>
            <a:r>
              <a:rPr lang="fr-FR" altLang="fr-FR" dirty="0" smtClean="0"/>
              <a:t>.</a:t>
            </a:r>
          </a:p>
          <a:p>
            <a:pPr marL="742950" lvl="1" indent="-285750" algn="just">
              <a:buFont typeface="Arial" panose="020B0604020202020204" pitchFamily="34" charset="0"/>
              <a:buChar char="•"/>
            </a:pPr>
            <a:endParaRPr lang="fr-FR" altLang="fr-FR" dirty="0"/>
          </a:p>
          <a:p>
            <a:pPr marL="742950" lvl="1" indent="-285750" algn="just">
              <a:buFont typeface="Arial" panose="020B0604020202020204" pitchFamily="34" charset="0"/>
              <a:buChar char="•"/>
            </a:pPr>
            <a:r>
              <a:rPr lang="fr-FR" altLang="fr-FR" dirty="0" smtClean="0"/>
              <a:t>Nous nous intéressons également à la </a:t>
            </a:r>
            <a:r>
              <a:rPr lang="fr-FR" altLang="fr-FR" b="1" dirty="0" smtClean="0"/>
              <a:t>fragilité cognitive</a:t>
            </a:r>
          </a:p>
          <a:p>
            <a:pPr marL="1200150" lvl="2" indent="-285750" algn="just">
              <a:buFont typeface="Arial" panose="020B0604020202020204" pitchFamily="34" charset="0"/>
              <a:buChar char="•"/>
            </a:pPr>
            <a:r>
              <a:rPr lang="fr-FR" altLang="fr-FR" dirty="0" smtClean="0"/>
              <a:t>Poster </a:t>
            </a:r>
            <a:r>
              <a:rPr lang="fr-FR" altLang="fr-FR" dirty="0"/>
              <a:t>: Fragilité et cognition - le rôle du neuropsychologue</a:t>
            </a:r>
          </a:p>
        </p:txBody>
      </p:sp>
      <p:sp>
        <p:nvSpPr>
          <p:cNvPr id="7" name="ZoneTexte 6"/>
          <p:cNvSpPr txBox="1"/>
          <p:nvPr/>
        </p:nvSpPr>
        <p:spPr>
          <a:xfrm>
            <a:off x="0" y="0"/>
            <a:ext cx="12192000" cy="369332"/>
          </a:xfrm>
          <a:prstGeom prst="rect">
            <a:avLst/>
          </a:prstGeom>
          <a:noFill/>
        </p:spPr>
        <p:txBody>
          <a:bodyPr wrap="square" rtlCol="0">
            <a:spAutoFit/>
          </a:bodyPr>
          <a:lstStyle/>
          <a:p>
            <a:r>
              <a:rPr lang="fr-FR" i="1" dirty="0" smtClean="0">
                <a:solidFill>
                  <a:schemeClr val="bg1">
                    <a:lumMod val="75000"/>
                  </a:schemeClr>
                </a:solidFill>
              </a:rPr>
              <a:t>Contexte</a:t>
            </a:r>
            <a:r>
              <a:rPr lang="fr-FR" i="1" dirty="0" smtClean="0"/>
              <a:t>                   </a:t>
            </a:r>
            <a:r>
              <a:rPr lang="fr-FR" i="1" dirty="0" smtClean="0">
                <a:solidFill>
                  <a:schemeClr val="bg1">
                    <a:lumMod val="75000"/>
                  </a:schemeClr>
                </a:solidFill>
              </a:rPr>
              <a:t> Evaluation                    Rééducation                    Premiers chiffres                    </a:t>
            </a:r>
            <a:r>
              <a:rPr lang="fr-FR" b="1" i="1" u="sng" dirty="0" smtClean="0"/>
              <a:t>Conclusion</a:t>
            </a:r>
            <a:r>
              <a:rPr lang="fr-FR" dirty="0" smtClean="0"/>
              <a:t>		</a:t>
            </a:r>
            <a:endParaRPr lang="fr-FR" dirty="0"/>
          </a:p>
        </p:txBody>
      </p:sp>
    </p:spTree>
    <p:extLst>
      <p:ext uri="{BB962C8B-B14F-4D97-AF65-F5344CB8AC3E}">
        <p14:creationId xmlns:p14="http://schemas.microsoft.com/office/powerpoint/2010/main" val="1145308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68222" y="350364"/>
            <a:ext cx="141064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5" name="Objet 4"/>
          <p:cNvGraphicFramePr>
            <a:graphicFrameLocks noChangeAspect="1"/>
          </p:cNvGraphicFramePr>
          <p:nvPr>
            <p:extLst/>
          </p:nvPr>
        </p:nvGraphicFramePr>
        <p:xfrm>
          <a:off x="368222" y="350364"/>
          <a:ext cx="1583219" cy="839586"/>
        </p:xfrm>
        <a:graphic>
          <a:graphicData uri="http://schemas.openxmlformats.org/presentationml/2006/ole">
            <mc:AlternateContent xmlns:mc="http://schemas.openxmlformats.org/markup-compatibility/2006">
              <mc:Choice xmlns:v="urn:schemas-microsoft-com:vml" Requires="v">
                <p:oleObj spid="_x0000_s29999" name="Image bitmap" r:id="rId4" imgW="7523810" imgH="3990476" progId="Paint.Picture">
                  <p:embed/>
                </p:oleObj>
              </mc:Choice>
              <mc:Fallback>
                <p:oleObj name="Image bitmap" r:id="rId4" imgW="7523810" imgH="3990476" progId="Paint.Picture">
                  <p:embed/>
                  <p:pic>
                    <p:nvPicPr>
                      <p:cNvPr id="5" name="Obje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222" y="350364"/>
                        <a:ext cx="1583219" cy="839586"/>
                      </a:xfrm>
                      <a:prstGeom prst="rect">
                        <a:avLst/>
                      </a:prstGeom>
                      <a:noFill/>
                    </p:spPr>
                  </p:pic>
                </p:oleObj>
              </mc:Fallback>
            </mc:AlternateContent>
          </a:graphicData>
        </a:graphic>
      </p:graphicFrame>
      <p:sp>
        <p:nvSpPr>
          <p:cNvPr id="6" name="Rectangle 5"/>
          <p:cNvSpPr/>
          <p:nvPr/>
        </p:nvSpPr>
        <p:spPr>
          <a:xfrm>
            <a:off x="0" y="1336512"/>
            <a:ext cx="12192000" cy="1359462"/>
          </a:xfrm>
          <a:prstGeom prst="rect">
            <a:avLst/>
          </a:prstGeom>
          <a:solidFill>
            <a:schemeClr val="accent5">
              <a:lumMod val="7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solidFill>
                  <a:schemeClr val="bg1"/>
                </a:solidFill>
              </a:rPr>
              <a:t>Evaluation et rééducation du sujet âgé fragile</a:t>
            </a:r>
          </a:p>
          <a:p>
            <a:pPr algn="ctr"/>
            <a:r>
              <a:rPr lang="fr-FR" sz="3000" i="1" dirty="0" smtClean="0">
                <a:solidFill>
                  <a:schemeClr val="bg1"/>
                </a:solidFill>
              </a:rPr>
              <a:t>- Expérience lyonnaise en HDJ des fragilités -</a:t>
            </a:r>
            <a:endParaRPr lang="fr-FR" sz="3000" i="1" dirty="0">
              <a:solidFill>
                <a:schemeClr val="bg1"/>
              </a:solidFill>
            </a:endParaRPr>
          </a:p>
        </p:txBody>
      </p:sp>
      <p:sp>
        <p:nvSpPr>
          <p:cNvPr id="7" name="ZoneTexte 6"/>
          <p:cNvSpPr txBox="1"/>
          <p:nvPr/>
        </p:nvSpPr>
        <p:spPr>
          <a:xfrm>
            <a:off x="2737805" y="3291913"/>
            <a:ext cx="6716390" cy="2862322"/>
          </a:xfrm>
          <a:prstGeom prst="rect">
            <a:avLst/>
          </a:prstGeom>
          <a:noFill/>
        </p:spPr>
        <p:txBody>
          <a:bodyPr wrap="square" rtlCol="0">
            <a:spAutoFit/>
          </a:bodyPr>
          <a:lstStyle/>
          <a:p>
            <a:pPr algn="ctr"/>
            <a:r>
              <a:rPr lang="fr-FR" dirty="0" smtClean="0"/>
              <a:t>VINCENOT Matthieu, MARFISI-DUBOST Aurélia, BREYSSE Céline</a:t>
            </a:r>
          </a:p>
          <a:p>
            <a:pPr algn="ctr"/>
            <a:r>
              <a:rPr lang="fr-FR" dirty="0" smtClean="0">
                <a:solidFill>
                  <a:schemeClr val="bg1">
                    <a:lumMod val="50000"/>
                  </a:schemeClr>
                </a:solidFill>
              </a:rPr>
              <a:t>Neuropsychologue, Médecin chef de service, Pharmacienne</a:t>
            </a:r>
          </a:p>
          <a:p>
            <a:pPr algn="ctr"/>
            <a:endParaRPr lang="fr-FR" dirty="0">
              <a:solidFill>
                <a:schemeClr val="bg1">
                  <a:lumMod val="50000"/>
                </a:schemeClr>
              </a:solidFill>
            </a:endParaRPr>
          </a:p>
          <a:p>
            <a:pPr algn="ctr"/>
            <a:r>
              <a:rPr lang="fr-FR" dirty="0" smtClean="0">
                <a:solidFill>
                  <a:schemeClr val="bg1">
                    <a:lumMod val="50000"/>
                  </a:schemeClr>
                </a:solidFill>
                <a:hlinkClick r:id="rId6"/>
              </a:rPr>
              <a:t>m.vincenot@ch-montdor.fr</a:t>
            </a:r>
            <a:endParaRPr lang="fr-FR" dirty="0" smtClean="0">
              <a:solidFill>
                <a:schemeClr val="bg1">
                  <a:lumMod val="50000"/>
                </a:schemeClr>
              </a:solidFill>
            </a:endParaRPr>
          </a:p>
          <a:p>
            <a:pPr algn="ctr"/>
            <a:r>
              <a:rPr lang="fr-FR" dirty="0" smtClean="0">
                <a:solidFill>
                  <a:schemeClr val="bg1">
                    <a:lumMod val="50000"/>
                  </a:schemeClr>
                </a:solidFill>
                <a:hlinkClick r:id="rId7"/>
              </a:rPr>
              <a:t>a.marfisi-dubost@ch-montdor.fr</a:t>
            </a:r>
            <a:endParaRPr lang="fr-FR" dirty="0" smtClean="0">
              <a:solidFill>
                <a:schemeClr val="bg1">
                  <a:lumMod val="50000"/>
                </a:schemeClr>
              </a:solidFill>
            </a:endParaRPr>
          </a:p>
          <a:p>
            <a:pPr algn="ctr"/>
            <a:r>
              <a:rPr lang="fr-FR" dirty="0" smtClean="0">
                <a:solidFill>
                  <a:schemeClr val="bg1">
                    <a:lumMod val="50000"/>
                  </a:schemeClr>
                </a:solidFill>
                <a:hlinkClick r:id="rId8"/>
              </a:rPr>
              <a:t>c.breysse@ch-montdor.fr</a:t>
            </a:r>
            <a:endParaRPr lang="fr-FR" dirty="0" smtClean="0">
              <a:solidFill>
                <a:schemeClr val="bg1">
                  <a:lumMod val="50000"/>
                </a:schemeClr>
              </a:solidFill>
            </a:endParaRPr>
          </a:p>
          <a:p>
            <a:pPr algn="ctr"/>
            <a:endParaRPr lang="fr-FR" dirty="0">
              <a:solidFill>
                <a:schemeClr val="bg1">
                  <a:lumMod val="50000"/>
                </a:schemeClr>
              </a:solidFill>
            </a:endParaRPr>
          </a:p>
          <a:p>
            <a:pPr algn="ctr"/>
            <a:r>
              <a:rPr lang="fr-FR" dirty="0" smtClean="0">
                <a:solidFill>
                  <a:schemeClr val="bg1">
                    <a:lumMod val="50000"/>
                  </a:schemeClr>
                </a:solidFill>
              </a:rPr>
              <a:t>Centre Hospitalier Gériatrique du Mont d’Or</a:t>
            </a:r>
          </a:p>
          <a:p>
            <a:pPr algn="ctr"/>
            <a:r>
              <a:rPr lang="fr-FR" dirty="0" smtClean="0">
                <a:solidFill>
                  <a:schemeClr val="bg1">
                    <a:lumMod val="50000"/>
                  </a:schemeClr>
                </a:solidFill>
              </a:rPr>
              <a:t>Hôpital de Jour des Fragilités / Pavillon Bruyère</a:t>
            </a:r>
          </a:p>
          <a:p>
            <a:pPr algn="ctr"/>
            <a:r>
              <a:rPr lang="fr-FR" dirty="0" smtClean="0">
                <a:solidFill>
                  <a:schemeClr val="bg1">
                    <a:lumMod val="50000"/>
                  </a:schemeClr>
                </a:solidFill>
              </a:rPr>
              <a:t>6 Rue Notre-Dame, 69250 - Albigny Sur Saône</a:t>
            </a:r>
          </a:p>
        </p:txBody>
      </p:sp>
      <p:sp>
        <p:nvSpPr>
          <p:cNvPr id="8" name="ZoneTexte 7"/>
          <p:cNvSpPr txBox="1"/>
          <p:nvPr/>
        </p:nvSpPr>
        <p:spPr>
          <a:xfrm>
            <a:off x="10591800" y="6154235"/>
            <a:ext cx="1354666" cy="369332"/>
          </a:xfrm>
          <a:prstGeom prst="rect">
            <a:avLst/>
          </a:prstGeom>
          <a:noFill/>
        </p:spPr>
        <p:txBody>
          <a:bodyPr wrap="square" rtlCol="0">
            <a:spAutoFit/>
          </a:bodyPr>
          <a:lstStyle/>
          <a:p>
            <a:pPr algn="ctr"/>
            <a:r>
              <a:rPr lang="fr-FR" dirty="0" smtClean="0">
                <a:solidFill>
                  <a:schemeClr val="bg1">
                    <a:lumMod val="50000"/>
                  </a:schemeClr>
                </a:solidFill>
              </a:rPr>
              <a:t>08/06/2018</a:t>
            </a:r>
            <a:endParaRPr lang="fr-FR" dirty="0">
              <a:solidFill>
                <a:schemeClr val="bg1">
                  <a:lumMod val="50000"/>
                </a:schemeClr>
              </a:solidFill>
            </a:endParaRPr>
          </a:p>
        </p:txBody>
      </p:sp>
      <p:pic>
        <p:nvPicPr>
          <p:cNvPr id="2" name="Imag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97556" y="333611"/>
            <a:ext cx="2388489" cy="873091"/>
          </a:xfrm>
          <a:prstGeom prst="rect">
            <a:avLst/>
          </a:prstGeom>
        </p:spPr>
      </p:pic>
      <p:sp>
        <p:nvSpPr>
          <p:cNvPr id="9" name="ZoneTexte 8"/>
          <p:cNvSpPr txBox="1"/>
          <p:nvPr/>
        </p:nvSpPr>
        <p:spPr>
          <a:xfrm>
            <a:off x="2316303" y="279689"/>
            <a:ext cx="6716390" cy="646331"/>
          </a:xfrm>
          <a:prstGeom prst="rect">
            <a:avLst/>
          </a:prstGeom>
          <a:noFill/>
        </p:spPr>
        <p:txBody>
          <a:bodyPr wrap="square" rtlCol="0">
            <a:spAutoFit/>
          </a:bodyPr>
          <a:lstStyle/>
          <a:p>
            <a:pPr algn="ctr"/>
            <a:r>
              <a:rPr lang="fr-FR" dirty="0" smtClean="0"/>
              <a:t>6</a:t>
            </a:r>
            <a:r>
              <a:rPr lang="fr-FR" baseline="30000" dirty="0" smtClean="0"/>
              <a:t>ème</a:t>
            </a:r>
            <a:r>
              <a:rPr lang="fr-FR" dirty="0" smtClean="0"/>
              <a:t> Congrès National des Hôpitaux de Jour Gériatriques</a:t>
            </a:r>
          </a:p>
          <a:p>
            <a:pPr algn="ctr"/>
            <a:r>
              <a:rPr lang="fr-FR" dirty="0" smtClean="0">
                <a:solidFill>
                  <a:schemeClr val="bg1">
                    <a:lumMod val="50000"/>
                  </a:schemeClr>
                </a:solidFill>
              </a:rPr>
              <a:t>Colmar - 7 &amp; 8 Juin 2018</a:t>
            </a:r>
            <a:endParaRPr lang="fr-FR" dirty="0">
              <a:solidFill>
                <a:schemeClr val="bg1">
                  <a:lumMod val="50000"/>
                </a:schemeClr>
              </a:solidFill>
            </a:endParaRPr>
          </a:p>
        </p:txBody>
      </p:sp>
    </p:spTree>
    <p:extLst>
      <p:ext uri="{BB962C8B-B14F-4D97-AF65-F5344CB8AC3E}">
        <p14:creationId xmlns:p14="http://schemas.microsoft.com/office/powerpoint/2010/main" val="3068724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t 8"/>
          <p:cNvGraphicFramePr>
            <a:graphicFrameLocks noChangeAspect="1"/>
          </p:cNvGraphicFramePr>
          <p:nvPr>
            <p:extLst>
              <p:ext uri="{D42A27DB-BD31-4B8C-83A1-F6EECF244321}">
                <p14:modId xmlns:p14="http://schemas.microsoft.com/office/powerpoint/2010/main" val="795055007"/>
              </p:ext>
            </p:extLst>
          </p:nvPr>
        </p:nvGraphicFramePr>
        <p:xfrm>
          <a:off x="80963" y="6180138"/>
          <a:ext cx="1080000" cy="574197"/>
        </p:xfrm>
        <a:graphic>
          <a:graphicData uri="http://schemas.openxmlformats.org/presentationml/2006/ole">
            <mc:AlternateContent xmlns:mc="http://schemas.openxmlformats.org/markup-compatibility/2006">
              <mc:Choice xmlns:v="urn:schemas-microsoft-com:vml" Requires="v">
                <p:oleObj spid="_x0000_s2435" name="Image bitmap" r:id="rId4" imgW="7524720" imgH="3990960" progId="Paint.Picture">
                  <p:embed/>
                </p:oleObj>
              </mc:Choice>
              <mc:Fallback>
                <p:oleObj name="Image bitmap" r:id="rId4" imgW="7524720" imgH="3990960" progId="Paint.Picture">
                  <p:embed/>
                  <p:pic>
                    <p:nvPicPr>
                      <p:cNvPr id="5" name="Objet 4"/>
                      <p:cNvPicPr>
                        <a:picLocks noChangeAspect="1" noChangeArrowheads="1"/>
                      </p:cNvPicPr>
                      <p:nvPr/>
                    </p:nvPicPr>
                    <p:blipFill>
                      <a:blip r:embed="rId5"/>
                      <a:srcRect/>
                      <a:stretch>
                        <a:fillRect/>
                      </a:stretch>
                    </p:blipFill>
                    <p:spPr bwMode="auto">
                      <a:xfrm>
                        <a:off x="80963" y="6180138"/>
                        <a:ext cx="1080000" cy="574197"/>
                      </a:xfrm>
                      <a:prstGeom prst="rect">
                        <a:avLst/>
                      </a:prstGeom>
                      <a:noFill/>
                    </p:spPr>
                  </p:pic>
                </p:oleObj>
              </mc:Fallback>
            </mc:AlternateContent>
          </a:graphicData>
        </a:graphic>
      </p:graphicFrame>
      <p:sp>
        <p:nvSpPr>
          <p:cNvPr id="10" name="ZoneTexte 9"/>
          <p:cNvSpPr txBox="1"/>
          <p:nvPr/>
        </p:nvSpPr>
        <p:spPr>
          <a:xfrm>
            <a:off x="783088" y="575734"/>
            <a:ext cx="4824693" cy="584775"/>
          </a:xfrm>
          <a:prstGeom prst="rect">
            <a:avLst/>
          </a:prstGeom>
          <a:noFill/>
        </p:spPr>
        <p:txBody>
          <a:bodyPr wrap="square" rtlCol="0">
            <a:spAutoFit/>
          </a:bodyPr>
          <a:lstStyle/>
          <a:p>
            <a:r>
              <a:rPr lang="fr-FR" sz="3200" dirty="0" smtClean="0">
                <a:solidFill>
                  <a:srgbClr val="FF6600"/>
                </a:solidFill>
              </a:rPr>
              <a:t>Evolution des 65 ans et plus</a:t>
            </a:r>
            <a:endParaRPr lang="fr-FR" sz="3200" dirty="0">
              <a:solidFill>
                <a:srgbClr val="FF6600"/>
              </a:solidFill>
            </a:endParaRPr>
          </a:p>
        </p:txBody>
      </p:sp>
      <p:sp>
        <p:nvSpPr>
          <p:cNvPr id="7" name="Espace réservé du contenu 6"/>
          <p:cNvSpPr>
            <a:spLocks noGrp="1"/>
          </p:cNvSpPr>
          <p:nvPr>
            <p:ph idx="1"/>
          </p:nvPr>
        </p:nvSpPr>
        <p:spPr>
          <a:xfrm>
            <a:off x="783088" y="1340160"/>
            <a:ext cx="10515600" cy="4351338"/>
          </a:xfrm>
        </p:spPr>
        <p:txBody>
          <a:bodyPr>
            <a:normAutofit fontScale="77500" lnSpcReduction="20000"/>
          </a:bodyPr>
          <a:lstStyle/>
          <a:p>
            <a:r>
              <a:rPr lang="fr-FR" dirty="0"/>
              <a:t>Au niveau national : </a:t>
            </a:r>
          </a:p>
          <a:p>
            <a:pPr lvl="1"/>
            <a:r>
              <a:rPr lang="fr-FR" dirty="0"/>
              <a:t>40% des 60 ans et plus souffrent au moins d’une limitation </a:t>
            </a:r>
            <a:r>
              <a:rPr lang="fr-FR" dirty="0" smtClean="0"/>
              <a:t>fonctionnelle</a:t>
            </a:r>
            <a:r>
              <a:rPr lang="fr-FR" baseline="30000" dirty="0" smtClean="0"/>
              <a:t>1</a:t>
            </a:r>
            <a:endParaRPr lang="fr-FR" baseline="30000" dirty="0"/>
          </a:p>
          <a:p>
            <a:pPr marL="457200" lvl="1" indent="0">
              <a:buNone/>
            </a:pPr>
            <a:endParaRPr lang="fr-FR" baseline="30000" dirty="0"/>
          </a:p>
          <a:p>
            <a:r>
              <a:rPr lang="fr-FR" dirty="0" smtClean="0"/>
              <a:t>Démographie - Région Auvergne Rhône-Alpes</a:t>
            </a:r>
          </a:p>
          <a:p>
            <a:pPr lvl="1"/>
            <a:r>
              <a:rPr lang="fr-FR" dirty="0" smtClean="0"/>
              <a:t>Population totale de 8,4 millions d’habitants</a:t>
            </a:r>
          </a:p>
          <a:p>
            <a:pPr lvl="1"/>
            <a:r>
              <a:rPr lang="fr-FR" b="1" dirty="0" smtClean="0"/>
              <a:t>19,5% ont 65 ans et plus </a:t>
            </a:r>
            <a:r>
              <a:rPr lang="fr-FR" dirty="0" smtClean="0"/>
              <a:t>(1,57 millions de personnes)</a:t>
            </a:r>
            <a:r>
              <a:rPr lang="fr-FR" baseline="30000" dirty="0"/>
              <a:t>2</a:t>
            </a:r>
            <a:endParaRPr lang="fr-FR" baseline="30000" dirty="0" smtClean="0"/>
          </a:p>
          <a:p>
            <a:pPr lvl="1"/>
            <a:endParaRPr lang="fr-FR" dirty="0"/>
          </a:p>
          <a:p>
            <a:r>
              <a:rPr lang="fr-FR" dirty="0" smtClean="0"/>
              <a:t>Evolution </a:t>
            </a:r>
          </a:p>
          <a:p>
            <a:pPr lvl="1"/>
            <a:r>
              <a:rPr lang="fr-FR" dirty="0" smtClean="0"/>
              <a:t>Aux horizons 2050 : </a:t>
            </a:r>
            <a:r>
              <a:rPr lang="fr-FR" b="1" dirty="0" smtClean="0"/>
              <a:t>25,8% auront 65 ans et plus</a:t>
            </a:r>
            <a:r>
              <a:rPr lang="fr-FR" b="1" baseline="30000" dirty="0"/>
              <a:t>2</a:t>
            </a:r>
            <a:endParaRPr lang="fr-FR" b="1" baseline="30000" dirty="0" smtClean="0"/>
          </a:p>
          <a:p>
            <a:pPr lvl="1"/>
            <a:endParaRPr lang="fr-FR" b="1" baseline="30000" dirty="0"/>
          </a:p>
          <a:p>
            <a:endParaRPr lang="fr-FR" dirty="0" smtClean="0"/>
          </a:p>
          <a:p>
            <a:r>
              <a:rPr lang="fr-FR" dirty="0" smtClean="0"/>
              <a:t>Trois groupes : </a:t>
            </a:r>
          </a:p>
          <a:p>
            <a:pPr lvl="1"/>
            <a:r>
              <a:rPr lang="fr-FR" dirty="0" smtClean="0"/>
              <a:t>Robustes </a:t>
            </a:r>
          </a:p>
          <a:p>
            <a:pPr lvl="1"/>
            <a:r>
              <a:rPr lang="fr-FR" dirty="0" smtClean="0"/>
              <a:t>Dépendants </a:t>
            </a:r>
          </a:p>
          <a:p>
            <a:pPr lvl="1"/>
            <a:r>
              <a:rPr lang="fr-FR" b="1" dirty="0" smtClean="0"/>
              <a:t>Fragiles (40% des 65 ans et plus)</a:t>
            </a:r>
          </a:p>
        </p:txBody>
      </p:sp>
      <p:sp>
        <p:nvSpPr>
          <p:cNvPr id="8" name="ZoneTexte 7"/>
          <p:cNvSpPr txBox="1"/>
          <p:nvPr/>
        </p:nvSpPr>
        <p:spPr>
          <a:xfrm>
            <a:off x="1337198" y="5995472"/>
            <a:ext cx="5372100" cy="646331"/>
          </a:xfrm>
          <a:prstGeom prst="rect">
            <a:avLst/>
          </a:prstGeom>
          <a:noFill/>
        </p:spPr>
        <p:txBody>
          <a:bodyPr wrap="square" rtlCol="0">
            <a:spAutoFit/>
          </a:bodyPr>
          <a:lstStyle/>
          <a:p>
            <a:r>
              <a:rPr lang="fr-FR" dirty="0" smtClean="0"/>
              <a:t>1 : Rapport </a:t>
            </a:r>
            <a:r>
              <a:rPr lang="fr-FR" dirty="0"/>
              <a:t>DREES, juin </a:t>
            </a:r>
            <a:r>
              <a:rPr lang="fr-FR" dirty="0" smtClean="0"/>
              <a:t>2018</a:t>
            </a:r>
          </a:p>
          <a:p>
            <a:r>
              <a:rPr lang="fr-FR" dirty="0" smtClean="0"/>
              <a:t>2 : </a:t>
            </a:r>
            <a:r>
              <a:rPr lang="fr-FR" dirty="0"/>
              <a:t>Source : </a:t>
            </a:r>
            <a:r>
              <a:rPr lang="fr-FR" dirty="0" smtClean="0"/>
              <a:t>Insee</a:t>
            </a:r>
            <a:endParaRPr lang="fr-FR" dirty="0"/>
          </a:p>
        </p:txBody>
      </p:sp>
      <p:sp>
        <p:nvSpPr>
          <p:cNvPr id="2" name="ZoneTexte 1"/>
          <p:cNvSpPr txBox="1"/>
          <p:nvPr/>
        </p:nvSpPr>
        <p:spPr>
          <a:xfrm>
            <a:off x="80962" y="72917"/>
            <a:ext cx="12034837" cy="369332"/>
          </a:xfrm>
          <a:prstGeom prst="rect">
            <a:avLst/>
          </a:prstGeom>
          <a:noFill/>
        </p:spPr>
        <p:txBody>
          <a:bodyPr wrap="square" rtlCol="0">
            <a:spAutoFit/>
          </a:bodyPr>
          <a:lstStyle/>
          <a:p>
            <a:r>
              <a:rPr lang="fr-FR" b="1" i="1" u="sng" dirty="0" smtClean="0"/>
              <a:t>Contexte</a:t>
            </a:r>
            <a:r>
              <a:rPr lang="fr-FR" i="1" dirty="0" smtClean="0"/>
              <a:t>                    </a:t>
            </a:r>
            <a:r>
              <a:rPr lang="fr-FR" i="1" dirty="0" smtClean="0">
                <a:solidFill>
                  <a:schemeClr val="bg1">
                    <a:lumMod val="75000"/>
                  </a:schemeClr>
                </a:solidFill>
              </a:rPr>
              <a:t>Evaluation                    Rééducation                    Premiers chiffres                    Conclusion</a:t>
            </a:r>
            <a:r>
              <a:rPr lang="fr-FR" dirty="0" smtClean="0"/>
              <a:t>		</a:t>
            </a:r>
            <a:endParaRPr lang="fr-FR" dirty="0"/>
          </a:p>
        </p:txBody>
      </p:sp>
    </p:spTree>
    <p:extLst>
      <p:ext uri="{BB962C8B-B14F-4D97-AF65-F5344CB8AC3E}">
        <p14:creationId xmlns:p14="http://schemas.microsoft.com/office/powerpoint/2010/main" val="987023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68222" y="350364"/>
            <a:ext cx="141064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9" name="Objet 8"/>
          <p:cNvGraphicFramePr>
            <a:graphicFrameLocks noChangeAspect="1"/>
          </p:cNvGraphicFramePr>
          <p:nvPr>
            <p:extLst/>
          </p:nvPr>
        </p:nvGraphicFramePr>
        <p:xfrm>
          <a:off x="80963" y="6180138"/>
          <a:ext cx="1080000" cy="574197"/>
        </p:xfrm>
        <a:graphic>
          <a:graphicData uri="http://schemas.openxmlformats.org/presentationml/2006/ole">
            <mc:AlternateContent xmlns:mc="http://schemas.openxmlformats.org/markup-compatibility/2006">
              <mc:Choice xmlns:v="urn:schemas-microsoft-com:vml" Requires="v">
                <p:oleObj spid="_x0000_s7542" name="Image bitmap" r:id="rId4" imgW="7524720" imgH="3990960" progId="Paint.Picture">
                  <p:embed/>
                </p:oleObj>
              </mc:Choice>
              <mc:Fallback>
                <p:oleObj name="Image bitmap" r:id="rId4" imgW="7524720" imgH="3990960" progId="Paint.Picture">
                  <p:embed/>
                  <p:pic>
                    <p:nvPicPr>
                      <p:cNvPr id="9" name="Objet 8"/>
                      <p:cNvPicPr>
                        <a:picLocks noChangeAspect="1" noChangeArrowheads="1"/>
                      </p:cNvPicPr>
                      <p:nvPr/>
                    </p:nvPicPr>
                    <p:blipFill>
                      <a:blip r:embed="rId5"/>
                      <a:srcRect/>
                      <a:stretch>
                        <a:fillRect/>
                      </a:stretch>
                    </p:blipFill>
                    <p:spPr bwMode="auto">
                      <a:xfrm>
                        <a:off x="80963" y="6180138"/>
                        <a:ext cx="1080000" cy="574197"/>
                      </a:xfrm>
                      <a:prstGeom prst="rect">
                        <a:avLst/>
                      </a:prstGeom>
                      <a:noFill/>
                    </p:spPr>
                  </p:pic>
                </p:oleObj>
              </mc:Fallback>
            </mc:AlternateContent>
          </a:graphicData>
        </a:graphic>
      </p:graphicFrame>
      <p:sp>
        <p:nvSpPr>
          <p:cNvPr id="10" name="ZoneTexte 9"/>
          <p:cNvSpPr txBox="1"/>
          <p:nvPr/>
        </p:nvSpPr>
        <p:spPr>
          <a:xfrm>
            <a:off x="783088" y="575734"/>
            <a:ext cx="5322437" cy="584775"/>
          </a:xfrm>
          <a:prstGeom prst="rect">
            <a:avLst/>
          </a:prstGeom>
          <a:noFill/>
        </p:spPr>
        <p:txBody>
          <a:bodyPr wrap="square" rtlCol="0">
            <a:spAutoFit/>
          </a:bodyPr>
          <a:lstStyle/>
          <a:p>
            <a:r>
              <a:rPr lang="fr-FR" sz="3200" dirty="0">
                <a:solidFill>
                  <a:srgbClr val="FF6600"/>
                </a:solidFill>
              </a:rPr>
              <a:t>Contexte </a:t>
            </a:r>
            <a:r>
              <a:rPr lang="fr-FR" sz="3200" dirty="0" smtClean="0">
                <a:solidFill>
                  <a:srgbClr val="FF6600"/>
                </a:solidFill>
              </a:rPr>
              <a:t>de fragilité</a:t>
            </a:r>
            <a:endParaRPr lang="fr-FR" sz="3200" dirty="0">
              <a:solidFill>
                <a:srgbClr val="FF6600"/>
              </a:solidFill>
            </a:endParaRPr>
          </a:p>
        </p:txBody>
      </p:sp>
      <p:sp>
        <p:nvSpPr>
          <p:cNvPr id="2" name="Espace réservé du contenu 1"/>
          <p:cNvSpPr>
            <a:spLocks noGrp="1"/>
          </p:cNvSpPr>
          <p:nvPr>
            <p:ph idx="1"/>
          </p:nvPr>
        </p:nvSpPr>
        <p:spPr>
          <a:xfrm>
            <a:off x="783088" y="1340160"/>
            <a:ext cx="8909372" cy="4351338"/>
          </a:xfrm>
        </p:spPr>
        <p:txBody>
          <a:bodyPr>
            <a:noAutofit/>
          </a:bodyPr>
          <a:lstStyle/>
          <a:p>
            <a:pPr algn="just"/>
            <a:r>
              <a:rPr lang="fr-FR" sz="2200" dirty="0" smtClean="0"/>
              <a:t>Fragilité </a:t>
            </a:r>
            <a:r>
              <a:rPr lang="fr-FR" sz="2200" dirty="0"/>
              <a:t>: </a:t>
            </a:r>
            <a:r>
              <a:rPr lang="fr-FR" sz="2200" b="1" dirty="0"/>
              <a:t>diminution des capacités physiologiques de réserve </a:t>
            </a:r>
            <a:r>
              <a:rPr lang="fr-FR" sz="2200" dirty="0"/>
              <a:t>qui altère les mécanismes d’adaptation au </a:t>
            </a:r>
            <a:r>
              <a:rPr lang="fr-FR" sz="2200" dirty="0" smtClean="0"/>
              <a:t>stress. Le </a:t>
            </a:r>
            <a:r>
              <a:rPr lang="fr-FR" sz="2200" dirty="0"/>
              <a:t>syndrome de fragilité est un </a:t>
            </a:r>
            <a:r>
              <a:rPr lang="fr-FR" sz="2200" b="1" dirty="0"/>
              <a:t>marqueur de risque de mortalité et d’évènements péjoratifs</a:t>
            </a:r>
            <a:r>
              <a:rPr lang="fr-FR" sz="2200" dirty="0"/>
              <a:t>, notamment d’incapacités, de chutes, d’hospitalisation et d’entrée en institution</a:t>
            </a:r>
            <a:r>
              <a:rPr lang="fr-FR" sz="2200" dirty="0" smtClean="0"/>
              <a:t>.</a:t>
            </a:r>
          </a:p>
          <a:p>
            <a:pPr algn="just"/>
            <a:endParaRPr lang="fr-FR" sz="2200" dirty="0"/>
          </a:p>
          <a:p>
            <a:pPr algn="just"/>
            <a:endParaRPr lang="fr-FR" sz="2200" dirty="0" smtClean="0"/>
          </a:p>
          <a:p>
            <a:pPr algn="just"/>
            <a:endParaRPr lang="fr-FR" sz="2200" dirty="0"/>
          </a:p>
          <a:p>
            <a:pPr algn="just"/>
            <a:endParaRPr lang="fr-FR" sz="2200" dirty="0" smtClean="0"/>
          </a:p>
          <a:p>
            <a:pPr algn="just"/>
            <a:r>
              <a:rPr lang="fr-FR" sz="2200" b="1" u="sng" dirty="0" smtClean="0"/>
              <a:t>Notion de réversibilité </a:t>
            </a:r>
            <a:endParaRPr lang="fr-FR" sz="2200" b="1" u="sng" dirty="0"/>
          </a:p>
          <a:p>
            <a:pPr algn="just"/>
            <a:endParaRPr lang="fr-FR" sz="2200" dirty="0"/>
          </a:p>
        </p:txBody>
      </p:sp>
      <p:sp>
        <p:nvSpPr>
          <p:cNvPr id="13" name="ZoneTexte 12"/>
          <p:cNvSpPr txBox="1"/>
          <p:nvPr/>
        </p:nvSpPr>
        <p:spPr>
          <a:xfrm>
            <a:off x="6434243" y="6416098"/>
            <a:ext cx="3046530" cy="369332"/>
          </a:xfrm>
          <a:prstGeom prst="rect">
            <a:avLst/>
          </a:prstGeom>
          <a:noFill/>
        </p:spPr>
        <p:txBody>
          <a:bodyPr wrap="square" rtlCol="0">
            <a:spAutoFit/>
          </a:bodyPr>
          <a:lstStyle/>
          <a:p>
            <a:r>
              <a:rPr lang="fr-FR" i="1" dirty="0" smtClean="0"/>
              <a:t>D’après </a:t>
            </a:r>
            <a:r>
              <a:rPr lang="fr-FR" i="1" dirty="0" err="1" smtClean="0"/>
              <a:t>Abellan</a:t>
            </a:r>
            <a:r>
              <a:rPr lang="fr-FR" i="1" dirty="0" smtClean="0"/>
              <a:t> van kan, 2008</a:t>
            </a:r>
            <a:endParaRPr lang="fr-FR" i="1" dirty="0"/>
          </a:p>
        </p:txBody>
      </p:sp>
      <p:sp>
        <p:nvSpPr>
          <p:cNvPr id="11" name="ZoneTexte 10"/>
          <p:cNvSpPr txBox="1"/>
          <p:nvPr/>
        </p:nvSpPr>
        <p:spPr>
          <a:xfrm>
            <a:off x="0" y="0"/>
            <a:ext cx="12192000" cy="369332"/>
          </a:xfrm>
          <a:prstGeom prst="rect">
            <a:avLst/>
          </a:prstGeom>
          <a:noFill/>
        </p:spPr>
        <p:txBody>
          <a:bodyPr wrap="square" rtlCol="0">
            <a:spAutoFit/>
          </a:bodyPr>
          <a:lstStyle/>
          <a:p>
            <a:r>
              <a:rPr lang="fr-FR" b="1" i="1" u="sng" dirty="0" smtClean="0"/>
              <a:t>Contexte</a:t>
            </a:r>
            <a:r>
              <a:rPr lang="fr-FR" i="1" dirty="0" smtClean="0"/>
              <a:t>                    </a:t>
            </a:r>
            <a:r>
              <a:rPr lang="fr-FR" i="1" dirty="0" smtClean="0">
                <a:solidFill>
                  <a:schemeClr val="bg1">
                    <a:lumMod val="75000"/>
                  </a:schemeClr>
                </a:solidFill>
              </a:rPr>
              <a:t>Evaluation                    Rééducation                    Premiers chiffres                    Conclusion</a:t>
            </a:r>
            <a:r>
              <a:rPr lang="fr-FR" dirty="0" smtClean="0"/>
              <a:t>		</a:t>
            </a:r>
            <a:endParaRPr lang="fr-FR" dirty="0"/>
          </a:p>
        </p:txBody>
      </p:sp>
      <p:grpSp>
        <p:nvGrpSpPr>
          <p:cNvPr id="63" name="Groupe 62"/>
          <p:cNvGrpSpPr/>
          <p:nvPr/>
        </p:nvGrpSpPr>
        <p:grpSpPr>
          <a:xfrm>
            <a:off x="4559865" y="2722867"/>
            <a:ext cx="6715898" cy="3912708"/>
            <a:chOff x="4461893" y="2798214"/>
            <a:chExt cx="6715898" cy="3912708"/>
          </a:xfrm>
        </p:grpSpPr>
        <p:grpSp>
          <p:nvGrpSpPr>
            <p:cNvPr id="62" name="Groupe 61"/>
            <p:cNvGrpSpPr/>
            <p:nvPr/>
          </p:nvGrpSpPr>
          <p:grpSpPr>
            <a:xfrm>
              <a:off x="4461893" y="2798214"/>
              <a:ext cx="6080279" cy="3604931"/>
              <a:chOff x="4535682" y="2575207"/>
              <a:chExt cx="6080279" cy="3604931"/>
            </a:xfrm>
          </p:grpSpPr>
          <p:grpSp>
            <p:nvGrpSpPr>
              <p:cNvPr id="39" name="Groupe 38"/>
              <p:cNvGrpSpPr/>
              <p:nvPr/>
            </p:nvGrpSpPr>
            <p:grpSpPr>
              <a:xfrm>
                <a:off x="5137413" y="2877015"/>
                <a:ext cx="5478548" cy="3303123"/>
                <a:chOff x="5237774" y="3211551"/>
                <a:chExt cx="5478548" cy="3122342"/>
              </a:xfrm>
            </p:grpSpPr>
            <p:cxnSp>
              <p:nvCxnSpPr>
                <p:cNvPr id="8" name="Connecteur droit 7"/>
                <p:cNvCxnSpPr/>
                <p:nvPr/>
              </p:nvCxnSpPr>
              <p:spPr>
                <a:xfrm>
                  <a:off x="5237774" y="3211551"/>
                  <a:ext cx="0" cy="3122342"/>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Connecteur droit 35"/>
                <p:cNvCxnSpPr/>
                <p:nvPr/>
              </p:nvCxnSpPr>
              <p:spPr>
                <a:xfrm flipH="1">
                  <a:off x="5237774" y="6333893"/>
                  <a:ext cx="5478548" cy="0"/>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41" name="Connecteur droit 40"/>
              <p:cNvCxnSpPr/>
              <p:nvPr/>
            </p:nvCxnSpPr>
            <p:spPr>
              <a:xfrm flipH="1">
                <a:off x="5137413" y="5306626"/>
                <a:ext cx="547854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Connecteur droit 41"/>
              <p:cNvCxnSpPr/>
              <p:nvPr/>
            </p:nvCxnSpPr>
            <p:spPr>
              <a:xfrm flipH="1">
                <a:off x="5137413" y="4481435"/>
                <a:ext cx="5478548" cy="0"/>
              </a:xfrm>
              <a:prstGeom prst="line">
                <a:avLst/>
              </a:prstGeom>
              <a:ln w="28575">
                <a:prstDash val="sysDash"/>
              </a:ln>
            </p:spPr>
            <p:style>
              <a:lnRef idx="1">
                <a:schemeClr val="dk1"/>
              </a:lnRef>
              <a:fillRef idx="0">
                <a:schemeClr val="dk1"/>
              </a:fillRef>
              <a:effectRef idx="0">
                <a:schemeClr val="dk1"/>
              </a:effectRef>
              <a:fontRef idx="minor">
                <a:schemeClr val="tx1"/>
              </a:fontRef>
            </p:style>
          </p:cxnSp>
          <p:cxnSp>
            <p:nvCxnSpPr>
              <p:cNvPr id="43" name="Connecteur droit 42"/>
              <p:cNvCxnSpPr/>
              <p:nvPr/>
            </p:nvCxnSpPr>
            <p:spPr>
              <a:xfrm flipH="1">
                <a:off x="5137413" y="3745455"/>
                <a:ext cx="5478548" cy="0"/>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44" name="ZoneTexte 43"/>
              <p:cNvSpPr txBox="1"/>
              <p:nvPr/>
            </p:nvSpPr>
            <p:spPr>
              <a:xfrm>
                <a:off x="5519854" y="5575610"/>
                <a:ext cx="2356833" cy="379141"/>
              </a:xfrm>
              <a:prstGeom prst="rect">
                <a:avLst/>
              </a:prstGeom>
              <a:noFill/>
            </p:spPr>
            <p:txBody>
              <a:bodyPr wrap="square" rtlCol="0">
                <a:spAutoFit/>
              </a:bodyPr>
              <a:lstStyle/>
              <a:p>
                <a:r>
                  <a:rPr lang="fr-FR" b="1" i="1" dirty="0" smtClean="0"/>
                  <a:t>Dépendance</a:t>
                </a:r>
                <a:endParaRPr lang="fr-FR" b="1" i="1" dirty="0"/>
              </a:p>
            </p:txBody>
          </p:sp>
          <p:sp>
            <p:nvSpPr>
              <p:cNvPr id="45" name="ZoneTexte 44"/>
              <p:cNvSpPr txBox="1"/>
              <p:nvPr/>
            </p:nvSpPr>
            <p:spPr>
              <a:xfrm>
                <a:off x="5519853" y="3907809"/>
                <a:ext cx="2356833" cy="379141"/>
              </a:xfrm>
              <a:prstGeom prst="rect">
                <a:avLst/>
              </a:prstGeom>
              <a:noFill/>
            </p:spPr>
            <p:txBody>
              <a:bodyPr wrap="square" rtlCol="0">
                <a:spAutoFit/>
              </a:bodyPr>
              <a:lstStyle/>
              <a:p>
                <a:r>
                  <a:rPr lang="fr-FR" b="1" i="1" dirty="0" smtClean="0"/>
                  <a:t>Pré-fragilité</a:t>
                </a:r>
                <a:endParaRPr lang="fr-FR" b="1" i="1" dirty="0"/>
              </a:p>
            </p:txBody>
          </p:sp>
          <p:sp>
            <p:nvSpPr>
              <p:cNvPr id="46" name="ZoneTexte 45"/>
              <p:cNvSpPr txBox="1"/>
              <p:nvPr/>
            </p:nvSpPr>
            <p:spPr>
              <a:xfrm>
                <a:off x="5519853" y="4775590"/>
                <a:ext cx="2356833" cy="379141"/>
              </a:xfrm>
              <a:prstGeom prst="rect">
                <a:avLst/>
              </a:prstGeom>
              <a:noFill/>
            </p:spPr>
            <p:txBody>
              <a:bodyPr wrap="square" rtlCol="0">
                <a:spAutoFit/>
              </a:bodyPr>
              <a:lstStyle/>
              <a:p>
                <a:r>
                  <a:rPr lang="fr-FR" b="1" i="1" dirty="0" smtClean="0"/>
                  <a:t>Fragilité</a:t>
                </a:r>
                <a:endParaRPr lang="fr-FR" b="1" i="1" dirty="0"/>
              </a:p>
            </p:txBody>
          </p:sp>
          <p:sp>
            <p:nvSpPr>
              <p:cNvPr id="52" name="Forme libre 51"/>
              <p:cNvSpPr/>
              <p:nvPr/>
            </p:nvSpPr>
            <p:spPr>
              <a:xfrm>
                <a:off x="5148943" y="3042456"/>
                <a:ext cx="4800600" cy="2585458"/>
              </a:xfrm>
              <a:custGeom>
                <a:avLst/>
                <a:gdLst>
                  <a:gd name="connsiteX0" fmla="*/ 0 w 4800600"/>
                  <a:gd name="connsiteY0" fmla="*/ 27315 h 2585458"/>
                  <a:gd name="connsiteX1" fmla="*/ 2046514 w 4800600"/>
                  <a:gd name="connsiteY1" fmla="*/ 364773 h 2585458"/>
                  <a:gd name="connsiteX2" fmla="*/ 4800600 w 4800600"/>
                  <a:gd name="connsiteY2" fmla="*/ 2585458 h 2585458"/>
                  <a:gd name="connsiteX3" fmla="*/ 4800600 w 4800600"/>
                  <a:gd name="connsiteY3" fmla="*/ 2585458 h 2585458"/>
                </a:gdLst>
                <a:ahLst/>
                <a:cxnLst>
                  <a:cxn ang="0">
                    <a:pos x="connsiteX0" y="connsiteY0"/>
                  </a:cxn>
                  <a:cxn ang="0">
                    <a:pos x="connsiteX1" y="connsiteY1"/>
                  </a:cxn>
                  <a:cxn ang="0">
                    <a:pos x="connsiteX2" y="connsiteY2"/>
                  </a:cxn>
                  <a:cxn ang="0">
                    <a:pos x="connsiteX3" y="connsiteY3"/>
                  </a:cxn>
                </a:cxnLst>
                <a:rect l="l" t="t" r="r" b="b"/>
                <a:pathLst>
                  <a:path w="4800600" h="2585458">
                    <a:moveTo>
                      <a:pt x="0" y="27315"/>
                    </a:moveTo>
                    <a:cubicBezTo>
                      <a:pt x="623207" y="-17135"/>
                      <a:pt x="1246414" y="-61584"/>
                      <a:pt x="2046514" y="364773"/>
                    </a:cubicBezTo>
                    <a:cubicBezTo>
                      <a:pt x="2846614" y="791130"/>
                      <a:pt x="4800600" y="2585458"/>
                      <a:pt x="4800600" y="2585458"/>
                    </a:cubicBezTo>
                    <a:lnTo>
                      <a:pt x="4800600" y="2585458"/>
                    </a:lnTo>
                  </a:path>
                </a:pathLst>
              </a:cu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a:p>
            </p:txBody>
          </p:sp>
          <p:sp>
            <p:nvSpPr>
              <p:cNvPr id="55" name="Forme libre 54"/>
              <p:cNvSpPr/>
              <p:nvPr/>
            </p:nvSpPr>
            <p:spPr>
              <a:xfrm>
                <a:off x="6079671" y="3058948"/>
                <a:ext cx="4191000" cy="1665514"/>
              </a:xfrm>
              <a:custGeom>
                <a:avLst/>
                <a:gdLst>
                  <a:gd name="connsiteX0" fmla="*/ 0 w 4191000"/>
                  <a:gd name="connsiteY0" fmla="*/ 0 h 1665514"/>
                  <a:gd name="connsiteX1" fmla="*/ 2449286 w 4191000"/>
                  <a:gd name="connsiteY1" fmla="*/ 348343 h 1665514"/>
                  <a:gd name="connsiteX2" fmla="*/ 4191000 w 4191000"/>
                  <a:gd name="connsiteY2" fmla="*/ 1665514 h 1665514"/>
                  <a:gd name="connsiteX3" fmla="*/ 4191000 w 4191000"/>
                  <a:gd name="connsiteY3" fmla="*/ 1665514 h 1665514"/>
                </a:gdLst>
                <a:ahLst/>
                <a:cxnLst>
                  <a:cxn ang="0">
                    <a:pos x="connsiteX0" y="connsiteY0"/>
                  </a:cxn>
                  <a:cxn ang="0">
                    <a:pos x="connsiteX1" y="connsiteY1"/>
                  </a:cxn>
                  <a:cxn ang="0">
                    <a:pos x="connsiteX2" y="connsiteY2"/>
                  </a:cxn>
                  <a:cxn ang="0">
                    <a:pos x="connsiteX3" y="connsiteY3"/>
                  </a:cxn>
                </a:cxnLst>
                <a:rect l="l" t="t" r="r" b="b"/>
                <a:pathLst>
                  <a:path w="4191000" h="1665514">
                    <a:moveTo>
                      <a:pt x="0" y="0"/>
                    </a:moveTo>
                    <a:cubicBezTo>
                      <a:pt x="875393" y="35378"/>
                      <a:pt x="1750786" y="70757"/>
                      <a:pt x="2449286" y="348343"/>
                    </a:cubicBezTo>
                    <a:cubicBezTo>
                      <a:pt x="3147786" y="625929"/>
                      <a:pt x="4191000" y="1665514"/>
                      <a:pt x="4191000" y="1665514"/>
                    </a:cubicBezTo>
                    <a:lnTo>
                      <a:pt x="4191000" y="1665514"/>
                    </a:lnTo>
                  </a:path>
                </a:pathLst>
              </a:cu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a:p>
            </p:txBody>
          </p:sp>
          <p:sp>
            <p:nvSpPr>
              <p:cNvPr id="56" name="Flèche courbée vers le haut 55"/>
              <p:cNvSpPr/>
              <p:nvPr/>
            </p:nvSpPr>
            <p:spPr>
              <a:xfrm rot="19205052">
                <a:off x="8716089" y="3916475"/>
                <a:ext cx="629442" cy="380743"/>
              </a:xfrm>
              <a:prstGeom prst="curvedUpArrow">
                <a:avLst>
                  <a:gd name="adj1" fmla="val 25000"/>
                  <a:gd name="adj2" fmla="val 54322"/>
                  <a:gd name="adj3" fmla="val 25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tx1"/>
                  </a:solidFill>
                </a:endParaRPr>
              </a:p>
            </p:txBody>
          </p:sp>
          <p:sp>
            <p:nvSpPr>
              <p:cNvPr id="57" name="Flèche courbée vers le haut 56"/>
              <p:cNvSpPr/>
              <p:nvPr/>
            </p:nvSpPr>
            <p:spPr>
              <a:xfrm rot="19205052">
                <a:off x="9494834" y="4686170"/>
                <a:ext cx="699535" cy="380743"/>
              </a:xfrm>
              <a:prstGeom prst="curvedUpArrow">
                <a:avLst>
                  <a:gd name="adj1" fmla="val 25000"/>
                  <a:gd name="adj2" fmla="val 54322"/>
                  <a:gd name="adj3" fmla="val 25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tx1"/>
                  </a:solidFill>
                </a:endParaRPr>
              </a:p>
            </p:txBody>
          </p:sp>
          <p:sp>
            <p:nvSpPr>
              <p:cNvPr id="58" name="ZoneTexte 57"/>
              <p:cNvSpPr txBox="1"/>
              <p:nvPr/>
            </p:nvSpPr>
            <p:spPr>
              <a:xfrm>
                <a:off x="6264606" y="3375063"/>
                <a:ext cx="1910565" cy="307777"/>
              </a:xfrm>
              <a:prstGeom prst="rect">
                <a:avLst/>
              </a:prstGeom>
              <a:solidFill>
                <a:schemeClr val="bg1"/>
              </a:solidFill>
            </p:spPr>
            <p:txBody>
              <a:bodyPr wrap="square" rtlCol="0">
                <a:spAutoFit/>
              </a:bodyPr>
              <a:lstStyle/>
              <a:p>
                <a:r>
                  <a:rPr lang="fr-FR" sz="1400" b="1" i="1" dirty="0" smtClean="0"/>
                  <a:t>Syndrome de fragilité</a:t>
                </a:r>
                <a:endParaRPr lang="fr-FR" sz="1400" b="1" i="1" dirty="0"/>
              </a:p>
            </p:txBody>
          </p:sp>
          <p:sp>
            <p:nvSpPr>
              <p:cNvPr id="59" name="ZoneTexte 58"/>
              <p:cNvSpPr txBox="1"/>
              <p:nvPr/>
            </p:nvSpPr>
            <p:spPr>
              <a:xfrm>
                <a:off x="8078319" y="3025083"/>
                <a:ext cx="2356833" cy="307777"/>
              </a:xfrm>
              <a:prstGeom prst="rect">
                <a:avLst/>
              </a:prstGeom>
              <a:noFill/>
            </p:spPr>
            <p:txBody>
              <a:bodyPr wrap="square" rtlCol="0">
                <a:spAutoFit/>
              </a:bodyPr>
              <a:lstStyle/>
              <a:p>
                <a:r>
                  <a:rPr lang="fr-FR" sz="1400" b="1" i="1" dirty="0" smtClean="0"/>
                  <a:t>Vieillissement normal</a:t>
                </a:r>
                <a:endParaRPr lang="fr-FR" sz="1400" b="1" i="1" dirty="0"/>
              </a:p>
            </p:txBody>
          </p:sp>
          <p:sp>
            <p:nvSpPr>
              <p:cNvPr id="60" name="ZoneTexte 59"/>
              <p:cNvSpPr txBox="1"/>
              <p:nvPr/>
            </p:nvSpPr>
            <p:spPr>
              <a:xfrm>
                <a:off x="4535682" y="2575207"/>
                <a:ext cx="2356833" cy="307777"/>
              </a:xfrm>
              <a:prstGeom prst="rect">
                <a:avLst/>
              </a:prstGeom>
              <a:noFill/>
            </p:spPr>
            <p:txBody>
              <a:bodyPr wrap="square" rtlCol="0">
                <a:spAutoFit/>
              </a:bodyPr>
              <a:lstStyle/>
              <a:p>
                <a:r>
                  <a:rPr lang="fr-FR" sz="1400" b="1" i="1" dirty="0" smtClean="0"/>
                  <a:t>Performances</a:t>
                </a:r>
                <a:endParaRPr lang="fr-FR" sz="1400" b="1" i="1" dirty="0"/>
              </a:p>
            </p:txBody>
          </p:sp>
        </p:grpSp>
        <p:sp>
          <p:nvSpPr>
            <p:cNvPr id="61" name="ZoneTexte 60"/>
            <p:cNvSpPr txBox="1"/>
            <p:nvPr/>
          </p:nvSpPr>
          <p:spPr>
            <a:xfrm>
              <a:off x="10542172" y="6403145"/>
              <a:ext cx="635619" cy="307777"/>
            </a:xfrm>
            <a:prstGeom prst="rect">
              <a:avLst/>
            </a:prstGeom>
            <a:noFill/>
          </p:spPr>
          <p:txBody>
            <a:bodyPr wrap="square" rtlCol="0">
              <a:spAutoFit/>
            </a:bodyPr>
            <a:lstStyle/>
            <a:p>
              <a:r>
                <a:rPr lang="fr-FR" sz="1400" b="1" i="1" dirty="0" smtClean="0"/>
                <a:t>Âge</a:t>
              </a:r>
              <a:endParaRPr lang="fr-FR" sz="1400" b="1" i="1" dirty="0"/>
            </a:p>
          </p:txBody>
        </p:sp>
      </p:grpSp>
    </p:spTree>
    <p:extLst>
      <p:ext uri="{BB962C8B-B14F-4D97-AF65-F5344CB8AC3E}">
        <p14:creationId xmlns:p14="http://schemas.microsoft.com/office/powerpoint/2010/main" val="381139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68222" y="350364"/>
            <a:ext cx="141064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9" name="Objet 8"/>
          <p:cNvGraphicFramePr>
            <a:graphicFrameLocks noChangeAspect="1"/>
          </p:cNvGraphicFramePr>
          <p:nvPr>
            <p:extLst/>
          </p:nvPr>
        </p:nvGraphicFramePr>
        <p:xfrm>
          <a:off x="80963" y="6180138"/>
          <a:ext cx="1080000" cy="574197"/>
        </p:xfrm>
        <a:graphic>
          <a:graphicData uri="http://schemas.openxmlformats.org/presentationml/2006/ole">
            <mc:AlternateContent xmlns:mc="http://schemas.openxmlformats.org/markup-compatibility/2006">
              <mc:Choice xmlns:v="urn:schemas-microsoft-com:vml" Requires="v">
                <p:oleObj spid="_x0000_s8567" name="Image bitmap" r:id="rId4" imgW="7524720" imgH="3990960" progId="Paint.Picture">
                  <p:embed/>
                </p:oleObj>
              </mc:Choice>
              <mc:Fallback>
                <p:oleObj name="Image bitmap" r:id="rId4" imgW="7524720" imgH="3990960" progId="Paint.Picture">
                  <p:embed/>
                  <p:pic>
                    <p:nvPicPr>
                      <p:cNvPr id="9" name="Objet 8"/>
                      <p:cNvPicPr>
                        <a:picLocks noChangeAspect="1" noChangeArrowheads="1"/>
                      </p:cNvPicPr>
                      <p:nvPr/>
                    </p:nvPicPr>
                    <p:blipFill>
                      <a:blip r:embed="rId5"/>
                      <a:srcRect/>
                      <a:stretch>
                        <a:fillRect/>
                      </a:stretch>
                    </p:blipFill>
                    <p:spPr bwMode="auto">
                      <a:xfrm>
                        <a:off x="80963" y="6180138"/>
                        <a:ext cx="1080000" cy="574197"/>
                      </a:xfrm>
                      <a:prstGeom prst="rect">
                        <a:avLst/>
                      </a:prstGeom>
                      <a:noFill/>
                    </p:spPr>
                  </p:pic>
                </p:oleObj>
              </mc:Fallback>
            </mc:AlternateContent>
          </a:graphicData>
        </a:graphic>
      </p:graphicFrame>
      <p:sp>
        <p:nvSpPr>
          <p:cNvPr id="10" name="ZoneTexte 9"/>
          <p:cNvSpPr txBox="1"/>
          <p:nvPr/>
        </p:nvSpPr>
        <p:spPr>
          <a:xfrm>
            <a:off x="783088" y="575734"/>
            <a:ext cx="4922387" cy="584775"/>
          </a:xfrm>
          <a:prstGeom prst="rect">
            <a:avLst/>
          </a:prstGeom>
          <a:noFill/>
        </p:spPr>
        <p:txBody>
          <a:bodyPr wrap="square" rtlCol="0">
            <a:spAutoFit/>
          </a:bodyPr>
          <a:lstStyle/>
          <a:p>
            <a:r>
              <a:rPr lang="fr-FR" sz="3200" dirty="0">
                <a:solidFill>
                  <a:srgbClr val="FF6600"/>
                </a:solidFill>
              </a:rPr>
              <a:t>Contexte </a:t>
            </a:r>
            <a:r>
              <a:rPr lang="fr-FR" sz="3200" dirty="0" smtClean="0">
                <a:solidFill>
                  <a:srgbClr val="FF6600"/>
                </a:solidFill>
              </a:rPr>
              <a:t>de fragilité</a:t>
            </a:r>
            <a:endParaRPr lang="fr-FR" sz="3200" dirty="0">
              <a:solidFill>
                <a:srgbClr val="FF6600"/>
              </a:solidFill>
            </a:endParaRPr>
          </a:p>
        </p:txBody>
      </p:sp>
      <p:sp>
        <p:nvSpPr>
          <p:cNvPr id="11" name="Espace réservé du contenu 6"/>
          <p:cNvSpPr>
            <a:spLocks noGrp="1"/>
          </p:cNvSpPr>
          <p:nvPr>
            <p:ph idx="1"/>
          </p:nvPr>
        </p:nvSpPr>
        <p:spPr>
          <a:xfrm>
            <a:off x="783088" y="1168765"/>
            <a:ext cx="10515600" cy="456272"/>
          </a:xfrm>
        </p:spPr>
        <p:txBody>
          <a:bodyPr/>
          <a:lstStyle/>
          <a:p>
            <a:pPr lvl="1"/>
            <a:r>
              <a:rPr lang="fr-FR" dirty="0" smtClean="0"/>
              <a:t>Deux visions dominantes :</a:t>
            </a:r>
            <a:endParaRPr lang="fr-FR" b="1" u="sng" dirty="0" smtClean="0"/>
          </a:p>
          <a:p>
            <a:pPr lvl="2"/>
            <a:endParaRPr lang="fr-FR" b="1" u="sng" dirty="0"/>
          </a:p>
        </p:txBody>
      </p:sp>
      <p:sp>
        <p:nvSpPr>
          <p:cNvPr id="7" name="ZoneTexte 6"/>
          <p:cNvSpPr txBox="1"/>
          <p:nvPr/>
        </p:nvSpPr>
        <p:spPr>
          <a:xfrm>
            <a:off x="0" y="0"/>
            <a:ext cx="12192000" cy="369332"/>
          </a:xfrm>
          <a:prstGeom prst="rect">
            <a:avLst/>
          </a:prstGeom>
          <a:noFill/>
        </p:spPr>
        <p:txBody>
          <a:bodyPr wrap="square" rtlCol="0">
            <a:spAutoFit/>
          </a:bodyPr>
          <a:lstStyle/>
          <a:p>
            <a:r>
              <a:rPr lang="fr-FR" b="1" i="1" u="sng" dirty="0" smtClean="0"/>
              <a:t>Contexte</a:t>
            </a:r>
            <a:r>
              <a:rPr lang="fr-FR" i="1" dirty="0" smtClean="0"/>
              <a:t>                    </a:t>
            </a:r>
            <a:r>
              <a:rPr lang="fr-FR" i="1" dirty="0" smtClean="0">
                <a:solidFill>
                  <a:schemeClr val="bg1">
                    <a:lumMod val="75000"/>
                  </a:schemeClr>
                </a:solidFill>
              </a:rPr>
              <a:t>Evaluation                    Rééducation                    Premiers chiffres                    Conclusion</a:t>
            </a:r>
            <a:r>
              <a:rPr lang="fr-FR" dirty="0" smtClean="0"/>
              <a:t>		</a:t>
            </a:r>
            <a:endParaRPr lang="fr-FR" dirty="0"/>
          </a:p>
        </p:txBody>
      </p:sp>
      <p:graphicFrame>
        <p:nvGraphicFramePr>
          <p:cNvPr id="3" name="Diagramme 2"/>
          <p:cNvGraphicFramePr/>
          <p:nvPr>
            <p:extLst>
              <p:ext uri="{D42A27DB-BD31-4B8C-83A1-F6EECF244321}">
                <p14:modId xmlns:p14="http://schemas.microsoft.com/office/powerpoint/2010/main" val="235312407"/>
              </p:ext>
            </p:extLst>
          </p:nvPr>
        </p:nvGraphicFramePr>
        <p:xfrm>
          <a:off x="40077" y="1608504"/>
          <a:ext cx="6629400" cy="48657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 name="Diagramme 11"/>
          <p:cNvGraphicFramePr/>
          <p:nvPr>
            <p:extLst>
              <p:ext uri="{D42A27DB-BD31-4B8C-83A1-F6EECF244321}">
                <p14:modId xmlns:p14="http://schemas.microsoft.com/office/powerpoint/2010/main" val="3771487149"/>
              </p:ext>
            </p:extLst>
          </p:nvPr>
        </p:nvGraphicFramePr>
        <p:xfrm>
          <a:off x="5671457" y="1160509"/>
          <a:ext cx="6520543" cy="526754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5" name="Rectangle 4"/>
          <p:cNvSpPr/>
          <p:nvPr/>
        </p:nvSpPr>
        <p:spPr>
          <a:xfrm>
            <a:off x="6067903" y="1045776"/>
            <a:ext cx="5761668" cy="5694937"/>
          </a:xfrm>
          <a:prstGeom prst="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00789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t 8"/>
          <p:cNvGraphicFramePr>
            <a:graphicFrameLocks noChangeAspect="1"/>
          </p:cNvGraphicFramePr>
          <p:nvPr>
            <p:extLst/>
          </p:nvPr>
        </p:nvGraphicFramePr>
        <p:xfrm>
          <a:off x="80963" y="6180138"/>
          <a:ext cx="1080000" cy="574197"/>
        </p:xfrm>
        <a:graphic>
          <a:graphicData uri="http://schemas.openxmlformats.org/presentationml/2006/ole">
            <mc:AlternateContent xmlns:mc="http://schemas.openxmlformats.org/markup-compatibility/2006">
              <mc:Choice xmlns:v="urn:schemas-microsoft-com:vml" Requires="v">
                <p:oleObj spid="_x0000_s34041" name="Image bitmap" r:id="rId4" imgW="7524720" imgH="3990960" progId="Paint.Picture">
                  <p:embed/>
                </p:oleObj>
              </mc:Choice>
              <mc:Fallback>
                <p:oleObj name="Image bitmap" r:id="rId4" imgW="7524720" imgH="3990960" progId="Paint.Picture">
                  <p:embed/>
                  <p:pic>
                    <p:nvPicPr>
                      <p:cNvPr id="9" name="Objet 8"/>
                      <p:cNvPicPr>
                        <a:picLocks noChangeAspect="1" noChangeArrowheads="1"/>
                      </p:cNvPicPr>
                      <p:nvPr/>
                    </p:nvPicPr>
                    <p:blipFill>
                      <a:blip r:embed="rId5"/>
                      <a:srcRect/>
                      <a:stretch>
                        <a:fillRect/>
                      </a:stretch>
                    </p:blipFill>
                    <p:spPr bwMode="auto">
                      <a:xfrm>
                        <a:off x="80963" y="6180138"/>
                        <a:ext cx="1080000" cy="574197"/>
                      </a:xfrm>
                      <a:prstGeom prst="rect">
                        <a:avLst/>
                      </a:prstGeom>
                      <a:noFill/>
                    </p:spPr>
                  </p:pic>
                </p:oleObj>
              </mc:Fallback>
            </mc:AlternateContent>
          </a:graphicData>
        </a:graphic>
      </p:graphicFrame>
      <p:sp>
        <p:nvSpPr>
          <p:cNvPr id="10" name="ZoneTexte 9"/>
          <p:cNvSpPr txBox="1"/>
          <p:nvPr/>
        </p:nvSpPr>
        <p:spPr>
          <a:xfrm>
            <a:off x="783088" y="575734"/>
            <a:ext cx="4824693" cy="584775"/>
          </a:xfrm>
          <a:prstGeom prst="rect">
            <a:avLst/>
          </a:prstGeom>
          <a:noFill/>
        </p:spPr>
        <p:txBody>
          <a:bodyPr wrap="square" rtlCol="0">
            <a:spAutoFit/>
          </a:bodyPr>
          <a:lstStyle/>
          <a:p>
            <a:r>
              <a:rPr lang="fr-FR" sz="3200" dirty="0" smtClean="0">
                <a:solidFill>
                  <a:srgbClr val="FF6600"/>
                </a:solidFill>
              </a:rPr>
              <a:t>Contexte de fragilité</a:t>
            </a:r>
            <a:endParaRPr lang="fr-FR" sz="3200" dirty="0">
              <a:solidFill>
                <a:srgbClr val="FF6600"/>
              </a:solidFill>
            </a:endParaRPr>
          </a:p>
        </p:txBody>
      </p:sp>
      <p:sp>
        <p:nvSpPr>
          <p:cNvPr id="7" name="Espace réservé du contenu 6"/>
          <p:cNvSpPr>
            <a:spLocks noGrp="1"/>
          </p:cNvSpPr>
          <p:nvPr>
            <p:ph idx="1"/>
          </p:nvPr>
        </p:nvSpPr>
        <p:spPr>
          <a:xfrm>
            <a:off x="783088" y="1340160"/>
            <a:ext cx="10515600" cy="4351338"/>
          </a:xfrm>
        </p:spPr>
        <p:txBody>
          <a:bodyPr>
            <a:normAutofit/>
          </a:bodyPr>
          <a:lstStyle/>
          <a:p>
            <a:r>
              <a:rPr lang="fr-FR" dirty="0" smtClean="0"/>
              <a:t>Pourquoi un modèle multi-domaine ?</a:t>
            </a:r>
          </a:p>
          <a:p>
            <a:endParaRPr lang="fr-FR" dirty="0" smtClean="0"/>
          </a:p>
          <a:p>
            <a:pPr lvl="1"/>
            <a:r>
              <a:rPr lang="fr-FR" b="1" dirty="0" smtClean="0"/>
              <a:t>Critères physiques : facteurs déterminants</a:t>
            </a:r>
            <a:endParaRPr lang="fr-FR" b="1" baseline="30000" dirty="0" smtClean="0"/>
          </a:p>
          <a:p>
            <a:pPr lvl="2"/>
            <a:r>
              <a:rPr lang="fr-FR" b="1" i="1" dirty="0" err="1"/>
              <a:t>Abellan</a:t>
            </a:r>
            <a:r>
              <a:rPr lang="fr-FR" b="1" i="1" dirty="0"/>
              <a:t> Van Kan et al., 2009 ; </a:t>
            </a:r>
            <a:r>
              <a:rPr lang="fr-FR" b="1" i="1" dirty="0" err="1"/>
              <a:t>Bautmans</a:t>
            </a:r>
            <a:r>
              <a:rPr lang="fr-FR" b="1" i="1" dirty="0"/>
              <a:t> et al., </a:t>
            </a:r>
            <a:r>
              <a:rPr lang="fr-FR" b="1" i="1" dirty="0" smtClean="0"/>
              <a:t>2007</a:t>
            </a:r>
          </a:p>
          <a:p>
            <a:pPr lvl="1"/>
            <a:endParaRPr lang="fr-FR" b="1" dirty="0" smtClean="0"/>
          </a:p>
          <a:p>
            <a:pPr lvl="1"/>
            <a:r>
              <a:rPr lang="fr-FR" b="1" dirty="0" smtClean="0"/>
              <a:t>Critères sociaux : situations aggravantes</a:t>
            </a:r>
          </a:p>
          <a:p>
            <a:pPr lvl="2"/>
            <a:r>
              <a:rPr lang="fr-FR" b="1" i="1" dirty="0" smtClean="0"/>
              <a:t>CREDOC, Décembre 2009</a:t>
            </a:r>
          </a:p>
          <a:p>
            <a:pPr lvl="2"/>
            <a:endParaRPr lang="fr-FR" b="1" dirty="0" smtClean="0"/>
          </a:p>
          <a:p>
            <a:pPr lvl="1"/>
            <a:r>
              <a:rPr lang="fr-FR" b="1" dirty="0" smtClean="0"/>
              <a:t>Critères cognitifs : facteurs d’accentuation </a:t>
            </a:r>
          </a:p>
          <a:p>
            <a:pPr lvl="2"/>
            <a:r>
              <a:rPr lang="fr-FR" b="1" i="1" dirty="0" smtClean="0"/>
              <a:t>Clegg et al., 2013 ; Avila-</a:t>
            </a:r>
            <a:r>
              <a:rPr lang="fr-FR" b="1" i="1" dirty="0" err="1" smtClean="0"/>
              <a:t>Funes</a:t>
            </a:r>
            <a:r>
              <a:rPr lang="fr-FR" b="1" i="1" dirty="0" smtClean="0"/>
              <a:t> et al., 2009</a:t>
            </a:r>
          </a:p>
        </p:txBody>
      </p:sp>
      <p:sp>
        <p:nvSpPr>
          <p:cNvPr id="2" name="ZoneTexte 1"/>
          <p:cNvSpPr txBox="1"/>
          <p:nvPr/>
        </p:nvSpPr>
        <p:spPr>
          <a:xfrm>
            <a:off x="0" y="0"/>
            <a:ext cx="12192000" cy="369332"/>
          </a:xfrm>
          <a:prstGeom prst="rect">
            <a:avLst/>
          </a:prstGeom>
          <a:noFill/>
        </p:spPr>
        <p:txBody>
          <a:bodyPr wrap="square" rtlCol="0">
            <a:spAutoFit/>
          </a:bodyPr>
          <a:lstStyle/>
          <a:p>
            <a:r>
              <a:rPr lang="fr-FR" b="1" i="1" u="sng" dirty="0" smtClean="0"/>
              <a:t>Contexte</a:t>
            </a:r>
            <a:r>
              <a:rPr lang="fr-FR" i="1" dirty="0" smtClean="0"/>
              <a:t>                    </a:t>
            </a:r>
            <a:r>
              <a:rPr lang="fr-FR" i="1" dirty="0" smtClean="0">
                <a:solidFill>
                  <a:schemeClr val="bg1">
                    <a:lumMod val="75000"/>
                  </a:schemeClr>
                </a:solidFill>
              </a:rPr>
              <a:t>Evaluation                    Rééducation                    Premiers chiffres                    Conclusion</a:t>
            </a:r>
            <a:r>
              <a:rPr lang="fr-FR" dirty="0" smtClean="0"/>
              <a:t>		</a:t>
            </a:r>
            <a:endParaRPr lang="fr-FR" dirty="0"/>
          </a:p>
        </p:txBody>
      </p:sp>
    </p:spTree>
    <p:extLst>
      <p:ext uri="{BB962C8B-B14F-4D97-AF65-F5344CB8AC3E}">
        <p14:creationId xmlns:p14="http://schemas.microsoft.com/office/powerpoint/2010/main" val="3763307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68222" y="350364"/>
            <a:ext cx="141064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9" name="Objet 8"/>
          <p:cNvGraphicFramePr>
            <a:graphicFrameLocks noChangeAspect="1"/>
          </p:cNvGraphicFramePr>
          <p:nvPr>
            <p:extLst/>
          </p:nvPr>
        </p:nvGraphicFramePr>
        <p:xfrm>
          <a:off x="80963" y="6180138"/>
          <a:ext cx="1080000" cy="574197"/>
        </p:xfrm>
        <a:graphic>
          <a:graphicData uri="http://schemas.openxmlformats.org/presentationml/2006/ole">
            <mc:AlternateContent xmlns:mc="http://schemas.openxmlformats.org/markup-compatibility/2006">
              <mc:Choice xmlns:v="urn:schemas-microsoft-com:vml" Requires="v">
                <p:oleObj spid="_x0000_s33037" name="Image bitmap" r:id="rId4" imgW="7524720" imgH="3990960" progId="Paint.Picture">
                  <p:embed/>
                </p:oleObj>
              </mc:Choice>
              <mc:Fallback>
                <p:oleObj name="Image bitmap" r:id="rId4" imgW="7524720" imgH="3990960" progId="Paint.Picture">
                  <p:embed/>
                  <p:pic>
                    <p:nvPicPr>
                      <p:cNvPr id="9" name="Objet 8"/>
                      <p:cNvPicPr>
                        <a:picLocks noChangeAspect="1" noChangeArrowheads="1"/>
                      </p:cNvPicPr>
                      <p:nvPr/>
                    </p:nvPicPr>
                    <p:blipFill>
                      <a:blip r:embed="rId5"/>
                      <a:srcRect/>
                      <a:stretch>
                        <a:fillRect/>
                      </a:stretch>
                    </p:blipFill>
                    <p:spPr bwMode="auto">
                      <a:xfrm>
                        <a:off x="80963" y="6180138"/>
                        <a:ext cx="1080000" cy="574197"/>
                      </a:xfrm>
                      <a:prstGeom prst="rect">
                        <a:avLst/>
                      </a:prstGeom>
                      <a:noFill/>
                    </p:spPr>
                  </p:pic>
                </p:oleObj>
              </mc:Fallback>
            </mc:AlternateContent>
          </a:graphicData>
        </a:graphic>
      </p:graphicFrame>
      <p:sp>
        <p:nvSpPr>
          <p:cNvPr id="10" name="ZoneTexte 9"/>
          <p:cNvSpPr txBox="1"/>
          <p:nvPr/>
        </p:nvSpPr>
        <p:spPr>
          <a:xfrm>
            <a:off x="783088" y="575734"/>
            <a:ext cx="4922387" cy="584775"/>
          </a:xfrm>
          <a:prstGeom prst="rect">
            <a:avLst/>
          </a:prstGeom>
          <a:noFill/>
        </p:spPr>
        <p:txBody>
          <a:bodyPr wrap="square" rtlCol="0">
            <a:spAutoFit/>
          </a:bodyPr>
          <a:lstStyle/>
          <a:p>
            <a:r>
              <a:rPr lang="fr-FR" sz="3200" dirty="0" smtClean="0">
                <a:solidFill>
                  <a:srgbClr val="FF6600"/>
                </a:solidFill>
              </a:rPr>
              <a:t>Hôpital de Jour des fragilités</a:t>
            </a:r>
            <a:endParaRPr lang="fr-FR" sz="3200" dirty="0">
              <a:solidFill>
                <a:srgbClr val="FF6600"/>
              </a:solidFill>
            </a:endParaRPr>
          </a:p>
        </p:txBody>
      </p:sp>
      <p:sp>
        <p:nvSpPr>
          <p:cNvPr id="11" name="Espace réservé du contenu 6"/>
          <p:cNvSpPr>
            <a:spLocks noGrp="1"/>
          </p:cNvSpPr>
          <p:nvPr>
            <p:ph idx="1"/>
          </p:nvPr>
        </p:nvSpPr>
        <p:spPr>
          <a:xfrm>
            <a:off x="783088" y="1340160"/>
            <a:ext cx="10515600" cy="456272"/>
          </a:xfrm>
        </p:spPr>
        <p:txBody>
          <a:bodyPr>
            <a:normAutofit/>
          </a:bodyPr>
          <a:lstStyle/>
          <a:p>
            <a:pPr lvl="1"/>
            <a:r>
              <a:rPr lang="fr-FR" dirty="0" smtClean="0"/>
              <a:t>Ouverture en Septembre 2017</a:t>
            </a:r>
            <a:endParaRPr lang="fr-FR" b="1" u="sng" dirty="0" smtClean="0"/>
          </a:p>
          <a:p>
            <a:pPr lvl="2"/>
            <a:endParaRPr lang="fr-FR" b="1" u="sng" dirty="0"/>
          </a:p>
        </p:txBody>
      </p:sp>
      <p:sp>
        <p:nvSpPr>
          <p:cNvPr id="7" name="ZoneTexte 6"/>
          <p:cNvSpPr txBox="1"/>
          <p:nvPr/>
        </p:nvSpPr>
        <p:spPr>
          <a:xfrm>
            <a:off x="0" y="0"/>
            <a:ext cx="12192000" cy="369332"/>
          </a:xfrm>
          <a:prstGeom prst="rect">
            <a:avLst/>
          </a:prstGeom>
          <a:noFill/>
        </p:spPr>
        <p:txBody>
          <a:bodyPr wrap="square" rtlCol="0">
            <a:spAutoFit/>
          </a:bodyPr>
          <a:lstStyle/>
          <a:p>
            <a:r>
              <a:rPr lang="fr-FR" b="1" i="1" u="sng" dirty="0" smtClean="0"/>
              <a:t>Contexte</a:t>
            </a:r>
            <a:r>
              <a:rPr lang="fr-FR" i="1" dirty="0" smtClean="0"/>
              <a:t>                    </a:t>
            </a:r>
            <a:r>
              <a:rPr lang="fr-FR" i="1" dirty="0" smtClean="0">
                <a:solidFill>
                  <a:schemeClr val="bg1">
                    <a:lumMod val="75000"/>
                  </a:schemeClr>
                </a:solidFill>
              </a:rPr>
              <a:t>Evaluation                    Rééducation                    Premiers chiffres                    Conclusion</a:t>
            </a:r>
            <a:r>
              <a:rPr lang="fr-FR" dirty="0" smtClean="0"/>
              <a:t>		</a:t>
            </a:r>
            <a:endParaRPr lang="fr-FR" dirty="0"/>
          </a:p>
        </p:txBody>
      </p:sp>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709" y="2259497"/>
            <a:ext cx="3817352" cy="2863014"/>
          </a:xfrm>
          <a:prstGeom prst="rect">
            <a:avLst/>
          </a:prstGeom>
        </p:spPr>
      </p:pic>
      <p:pic>
        <p:nvPicPr>
          <p:cNvPr id="8" name="Imag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26249" y="2259497"/>
            <a:ext cx="3860800" cy="2895600"/>
          </a:xfrm>
          <a:prstGeom prst="rect">
            <a:avLst/>
          </a:prstGeom>
        </p:spPr>
      </p:pic>
      <p:pic>
        <p:nvPicPr>
          <p:cNvPr id="5" name="Image 4"/>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rot="5400000">
            <a:off x="8180390" y="2130909"/>
            <a:ext cx="4203700" cy="3152775"/>
          </a:xfrm>
          <a:prstGeom prst="rect">
            <a:avLst/>
          </a:prstGeom>
        </p:spPr>
      </p:pic>
    </p:spTree>
    <p:extLst>
      <p:ext uri="{BB962C8B-B14F-4D97-AF65-F5344CB8AC3E}">
        <p14:creationId xmlns:p14="http://schemas.microsoft.com/office/powerpoint/2010/main" val="2386500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68222" y="350364"/>
            <a:ext cx="141064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9" name="Objet 8"/>
          <p:cNvGraphicFramePr>
            <a:graphicFrameLocks noChangeAspect="1"/>
          </p:cNvGraphicFramePr>
          <p:nvPr>
            <p:extLst/>
          </p:nvPr>
        </p:nvGraphicFramePr>
        <p:xfrm>
          <a:off x="80963" y="6180138"/>
          <a:ext cx="1080000" cy="574197"/>
        </p:xfrm>
        <a:graphic>
          <a:graphicData uri="http://schemas.openxmlformats.org/presentationml/2006/ole">
            <mc:AlternateContent xmlns:mc="http://schemas.openxmlformats.org/markup-compatibility/2006">
              <mc:Choice xmlns:v="urn:schemas-microsoft-com:vml" Requires="v">
                <p:oleObj spid="_x0000_s32015" name="Image bitmap" r:id="rId4" imgW="7524720" imgH="3990960" progId="Paint.Picture">
                  <p:embed/>
                </p:oleObj>
              </mc:Choice>
              <mc:Fallback>
                <p:oleObj name="Image bitmap" r:id="rId4" imgW="7524720" imgH="3990960" progId="Paint.Picture">
                  <p:embed/>
                  <p:pic>
                    <p:nvPicPr>
                      <p:cNvPr id="9" name="Objet 8"/>
                      <p:cNvPicPr>
                        <a:picLocks noChangeAspect="1" noChangeArrowheads="1"/>
                      </p:cNvPicPr>
                      <p:nvPr/>
                    </p:nvPicPr>
                    <p:blipFill>
                      <a:blip r:embed="rId5"/>
                      <a:srcRect/>
                      <a:stretch>
                        <a:fillRect/>
                      </a:stretch>
                    </p:blipFill>
                    <p:spPr bwMode="auto">
                      <a:xfrm>
                        <a:off x="80963" y="6180138"/>
                        <a:ext cx="1080000" cy="574197"/>
                      </a:xfrm>
                      <a:prstGeom prst="rect">
                        <a:avLst/>
                      </a:prstGeom>
                      <a:noFill/>
                    </p:spPr>
                  </p:pic>
                </p:oleObj>
              </mc:Fallback>
            </mc:AlternateContent>
          </a:graphicData>
        </a:graphic>
      </p:graphicFrame>
      <p:sp>
        <p:nvSpPr>
          <p:cNvPr id="10" name="ZoneTexte 9"/>
          <p:cNvSpPr txBox="1"/>
          <p:nvPr/>
        </p:nvSpPr>
        <p:spPr>
          <a:xfrm>
            <a:off x="783087" y="575734"/>
            <a:ext cx="10390680" cy="1077218"/>
          </a:xfrm>
          <a:prstGeom prst="rect">
            <a:avLst/>
          </a:prstGeom>
          <a:noFill/>
        </p:spPr>
        <p:txBody>
          <a:bodyPr wrap="square" rtlCol="0">
            <a:spAutoFit/>
          </a:bodyPr>
          <a:lstStyle/>
          <a:p>
            <a:r>
              <a:rPr lang="fr-FR" sz="3200" dirty="0" smtClean="0">
                <a:solidFill>
                  <a:srgbClr val="FF6600"/>
                </a:solidFill>
              </a:rPr>
              <a:t>Evaluations pluridisciplinaires 1</a:t>
            </a:r>
            <a:r>
              <a:rPr lang="fr-FR" sz="3200" baseline="30000" dirty="0" smtClean="0">
                <a:solidFill>
                  <a:srgbClr val="FF6600"/>
                </a:solidFill>
              </a:rPr>
              <a:t>ère</a:t>
            </a:r>
            <a:r>
              <a:rPr lang="fr-FR" sz="3200" dirty="0" smtClean="0">
                <a:solidFill>
                  <a:srgbClr val="FF6600"/>
                </a:solidFill>
              </a:rPr>
              <a:t> partie</a:t>
            </a:r>
          </a:p>
          <a:p>
            <a:r>
              <a:rPr lang="fr-FR" sz="3200" i="1" dirty="0" smtClean="0">
                <a:solidFill>
                  <a:srgbClr val="FF6600"/>
                </a:solidFill>
              </a:rPr>
              <a:t>- Modes d’entrées et consultation médicale</a:t>
            </a:r>
            <a:endParaRPr lang="fr-FR" sz="3200" i="1" dirty="0">
              <a:solidFill>
                <a:srgbClr val="FF6600"/>
              </a:solidFill>
            </a:endParaRPr>
          </a:p>
        </p:txBody>
      </p:sp>
      <p:sp>
        <p:nvSpPr>
          <p:cNvPr id="11" name="ZoneTexte 10"/>
          <p:cNvSpPr txBox="1"/>
          <p:nvPr/>
        </p:nvSpPr>
        <p:spPr>
          <a:xfrm>
            <a:off x="0" y="0"/>
            <a:ext cx="12192000" cy="369332"/>
          </a:xfrm>
          <a:prstGeom prst="rect">
            <a:avLst/>
          </a:prstGeom>
          <a:noFill/>
        </p:spPr>
        <p:txBody>
          <a:bodyPr wrap="square" rtlCol="0">
            <a:spAutoFit/>
          </a:bodyPr>
          <a:lstStyle/>
          <a:p>
            <a:r>
              <a:rPr lang="fr-FR" i="1" dirty="0" smtClean="0">
                <a:solidFill>
                  <a:schemeClr val="bg1">
                    <a:lumMod val="75000"/>
                  </a:schemeClr>
                </a:solidFill>
              </a:rPr>
              <a:t>Contexte</a:t>
            </a:r>
            <a:r>
              <a:rPr lang="fr-FR" i="1" dirty="0" smtClean="0"/>
              <a:t>                    </a:t>
            </a:r>
            <a:r>
              <a:rPr lang="fr-FR" b="1" i="1" u="sng" dirty="0" smtClean="0"/>
              <a:t>Evaluation</a:t>
            </a:r>
            <a:r>
              <a:rPr lang="fr-FR" i="1" dirty="0" smtClean="0">
                <a:solidFill>
                  <a:schemeClr val="bg1">
                    <a:lumMod val="75000"/>
                  </a:schemeClr>
                </a:solidFill>
              </a:rPr>
              <a:t>                    Rééducation                    Premiers chiffres                    Conclusion</a:t>
            </a:r>
            <a:r>
              <a:rPr lang="fr-FR" dirty="0" smtClean="0"/>
              <a:t>		</a:t>
            </a:r>
            <a:endParaRPr lang="fr-FR" dirty="0"/>
          </a:p>
        </p:txBody>
      </p:sp>
      <p:sp>
        <p:nvSpPr>
          <p:cNvPr id="2" name="ZoneTexte 1"/>
          <p:cNvSpPr txBox="1"/>
          <p:nvPr/>
        </p:nvSpPr>
        <p:spPr>
          <a:xfrm>
            <a:off x="2409587" y="3490322"/>
            <a:ext cx="2813387" cy="923330"/>
          </a:xfrm>
          <a:prstGeom prst="rect">
            <a:avLst/>
          </a:prstGeom>
          <a:noFill/>
          <a:ln>
            <a:noFill/>
          </a:ln>
        </p:spPr>
        <p:txBody>
          <a:bodyPr wrap="square" numCol="1" rtlCol="0">
            <a:spAutoFit/>
          </a:bodyPr>
          <a:lstStyle/>
          <a:p>
            <a:pPr algn="just"/>
            <a:r>
              <a:rPr lang="fr-FR" b="1" u="sng" dirty="0"/>
              <a:t>Consultation </a:t>
            </a:r>
            <a:r>
              <a:rPr lang="fr-FR" b="1" u="sng" dirty="0" smtClean="0"/>
              <a:t>médicale</a:t>
            </a:r>
            <a:r>
              <a:rPr lang="fr-FR" dirty="0" smtClean="0"/>
              <a:t> : </a:t>
            </a:r>
            <a:r>
              <a:rPr lang="fr-FR" dirty="0" smtClean="0"/>
              <a:t>Antécédents </a:t>
            </a:r>
            <a:r>
              <a:rPr lang="fr-FR" dirty="0" smtClean="0"/>
              <a:t>médicaux, Traitements , Biologies</a:t>
            </a:r>
            <a:r>
              <a:rPr lang="fr-FR" dirty="0"/>
              <a:t>.</a:t>
            </a:r>
          </a:p>
        </p:txBody>
      </p:sp>
      <p:sp>
        <p:nvSpPr>
          <p:cNvPr id="14" name="ZoneTexte 13"/>
          <p:cNvSpPr txBox="1"/>
          <p:nvPr/>
        </p:nvSpPr>
        <p:spPr>
          <a:xfrm>
            <a:off x="2187919" y="1873411"/>
            <a:ext cx="3256721" cy="646331"/>
          </a:xfrm>
          <a:prstGeom prst="rect">
            <a:avLst/>
          </a:prstGeom>
          <a:noFill/>
          <a:ln>
            <a:noFill/>
          </a:ln>
        </p:spPr>
        <p:txBody>
          <a:bodyPr wrap="square" numCol="1" rtlCol="0">
            <a:spAutoFit/>
          </a:bodyPr>
          <a:lstStyle/>
          <a:p>
            <a:pPr algn="ctr"/>
            <a:r>
              <a:rPr lang="fr-FR" b="1" dirty="0" smtClean="0"/>
              <a:t>Médecins traitants, Autres hôpitaux, </a:t>
            </a:r>
            <a:endParaRPr lang="fr-FR" dirty="0"/>
          </a:p>
        </p:txBody>
      </p:sp>
      <p:cxnSp>
        <p:nvCxnSpPr>
          <p:cNvPr id="8" name="Connecteur droit avec flèche 7"/>
          <p:cNvCxnSpPr>
            <a:stCxn id="14" idx="2"/>
            <a:endCxn id="2" idx="0"/>
          </p:cNvCxnSpPr>
          <p:nvPr/>
        </p:nvCxnSpPr>
        <p:spPr>
          <a:xfrm>
            <a:off x="3816280" y="2519742"/>
            <a:ext cx="1" cy="9705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109812" y="3649682"/>
            <a:ext cx="1668027" cy="646331"/>
          </a:xfrm>
          <a:prstGeom prst="rect">
            <a:avLst/>
          </a:prstGeom>
          <a:noFill/>
        </p:spPr>
        <p:txBody>
          <a:bodyPr wrap="square" rtlCol="0">
            <a:spAutoFit/>
          </a:bodyPr>
          <a:lstStyle/>
          <a:p>
            <a:pPr algn="ctr"/>
            <a:r>
              <a:rPr lang="fr-FR" dirty="0" smtClean="0"/>
              <a:t>Réorientation si nécessaire</a:t>
            </a:r>
            <a:endParaRPr lang="fr-FR" dirty="0"/>
          </a:p>
        </p:txBody>
      </p:sp>
      <p:sp>
        <p:nvSpPr>
          <p:cNvPr id="15" name="ZoneTexte 14"/>
          <p:cNvSpPr txBox="1"/>
          <p:nvPr/>
        </p:nvSpPr>
        <p:spPr>
          <a:xfrm>
            <a:off x="3312001" y="5533807"/>
            <a:ext cx="6783322" cy="646331"/>
          </a:xfrm>
          <a:prstGeom prst="rect">
            <a:avLst/>
          </a:prstGeom>
          <a:noFill/>
          <a:ln>
            <a:noFill/>
          </a:ln>
        </p:spPr>
        <p:txBody>
          <a:bodyPr wrap="square" numCol="1" rtlCol="0">
            <a:spAutoFit/>
          </a:bodyPr>
          <a:lstStyle/>
          <a:p>
            <a:pPr algn="ctr"/>
            <a:r>
              <a:rPr lang="fr-FR" sz="3600" b="1" u="sng" dirty="0" smtClean="0"/>
              <a:t>Bilan Fragilité approfondi</a:t>
            </a:r>
            <a:endParaRPr lang="fr-FR" sz="3600" dirty="0"/>
          </a:p>
        </p:txBody>
      </p:sp>
      <p:cxnSp>
        <p:nvCxnSpPr>
          <p:cNvPr id="16" name="Connecteur droit avec flèche 15"/>
          <p:cNvCxnSpPr>
            <a:stCxn id="2" idx="2"/>
          </p:cNvCxnSpPr>
          <p:nvPr/>
        </p:nvCxnSpPr>
        <p:spPr>
          <a:xfrm>
            <a:off x="3816281" y="4413652"/>
            <a:ext cx="703347" cy="12151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680405" y="1867395"/>
            <a:ext cx="5022016" cy="646331"/>
          </a:xfrm>
          <a:prstGeom prst="rect">
            <a:avLst/>
          </a:prstGeom>
        </p:spPr>
        <p:txBody>
          <a:bodyPr wrap="none">
            <a:spAutoFit/>
          </a:bodyPr>
          <a:lstStyle/>
          <a:p>
            <a:pPr algn="ctr"/>
            <a:r>
              <a:rPr lang="fr-FR" b="1" dirty="0"/>
              <a:t>Services de SSR, Médecine </a:t>
            </a:r>
            <a:r>
              <a:rPr lang="fr-FR" b="1" dirty="0" smtClean="0"/>
              <a:t>gériatrique court séjour</a:t>
            </a:r>
          </a:p>
          <a:p>
            <a:pPr algn="ctr"/>
            <a:r>
              <a:rPr lang="fr-FR" b="1" dirty="0"/>
              <a:t>d</a:t>
            </a:r>
            <a:r>
              <a:rPr lang="fr-FR" b="1" dirty="0" smtClean="0"/>
              <a:t>e notre CHG</a:t>
            </a:r>
            <a:endParaRPr lang="fr-FR" dirty="0"/>
          </a:p>
        </p:txBody>
      </p:sp>
      <p:cxnSp>
        <p:nvCxnSpPr>
          <p:cNvPr id="29" name="Connecteur droit avec flèche 28"/>
          <p:cNvCxnSpPr>
            <a:stCxn id="7" idx="2"/>
          </p:cNvCxnSpPr>
          <p:nvPr/>
        </p:nvCxnSpPr>
        <p:spPr>
          <a:xfrm>
            <a:off x="8191413" y="2513726"/>
            <a:ext cx="1" cy="29182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stCxn id="2" idx="1"/>
            <a:endCxn id="20" idx="3"/>
          </p:cNvCxnSpPr>
          <p:nvPr/>
        </p:nvCxnSpPr>
        <p:spPr>
          <a:xfrm flipH="1">
            <a:off x="1777839" y="3951987"/>
            <a:ext cx="631748" cy="208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074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68222" y="350364"/>
            <a:ext cx="141064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9" name="Objet 8"/>
          <p:cNvGraphicFramePr>
            <a:graphicFrameLocks noChangeAspect="1"/>
          </p:cNvGraphicFramePr>
          <p:nvPr>
            <p:extLst/>
          </p:nvPr>
        </p:nvGraphicFramePr>
        <p:xfrm>
          <a:off x="80963" y="6180138"/>
          <a:ext cx="1080000" cy="574197"/>
        </p:xfrm>
        <a:graphic>
          <a:graphicData uri="http://schemas.openxmlformats.org/presentationml/2006/ole">
            <mc:AlternateContent xmlns:mc="http://schemas.openxmlformats.org/markup-compatibility/2006">
              <mc:Choice xmlns:v="urn:schemas-microsoft-com:vml" Requires="v">
                <p:oleObj spid="_x0000_s35035" name="Image bitmap" r:id="rId4" imgW="7524720" imgH="3990960" progId="Paint.Picture">
                  <p:embed/>
                </p:oleObj>
              </mc:Choice>
              <mc:Fallback>
                <p:oleObj name="Image bitmap" r:id="rId4" imgW="7524720" imgH="3990960" progId="Paint.Picture">
                  <p:embed/>
                  <p:pic>
                    <p:nvPicPr>
                      <p:cNvPr id="9" name="Objet 8"/>
                      <p:cNvPicPr>
                        <a:picLocks noChangeAspect="1" noChangeArrowheads="1"/>
                      </p:cNvPicPr>
                      <p:nvPr/>
                    </p:nvPicPr>
                    <p:blipFill>
                      <a:blip r:embed="rId5"/>
                      <a:srcRect/>
                      <a:stretch>
                        <a:fillRect/>
                      </a:stretch>
                    </p:blipFill>
                    <p:spPr bwMode="auto">
                      <a:xfrm>
                        <a:off x="80963" y="6180138"/>
                        <a:ext cx="1080000" cy="574197"/>
                      </a:xfrm>
                      <a:prstGeom prst="rect">
                        <a:avLst/>
                      </a:prstGeom>
                      <a:noFill/>
                    </p:spPr>
                  </p:pic>
                </p:oleObj>
              </mc:Fallback>
            </mc:AlternateContent>
          </a:graphicData>
        </a:graphic>
      </p:graphicFrame>
      <p:sp>
        <p:nvSpPr>
          <p:cNvPr id="10" name="ZoneTexte 9"/>
          <p:cNvSpPr txBox="1"/>
          <p:nvPr/>
        </p:nvSpPr>
        <p:spPr>
          <a:xfrm>
            <a:off x="783087" y="575734"/>
            <a:ext cx="8039366" cy="584775"/>
          </a:xfrm>
          <a:prstGeom prst="rect">
            <a:avLst/>
          </a:prstGeom>
          <a:noFill/>
        </p:spPr>
        <p:txBody>
          <a:bodyPr wrap="square" rtlCol="0">
            <a:spAutoFit/>
          </a:bodyPr>
          <a:lstStyle/>
          <a:p>
            <a:r>
              <a:rPr lang="fr-FR" sz="3200" dirty="0" smtClean="0">
                <a:solidFill>
                  <a:srgbClr val="FF6600"/>
                </a:solidFill>
              </a:rPr>
              <a:t>Evaluations pluridisciplinaires - 2</a:t>
            </a:r>
            <a:r>
              <a:rPr lang="fr-FR" sz="3200" baseline="30000" dirty="0" smtClean="0">
                <a:solidFill>
                  <a:srgbClr val="FF6600"/>
                </a:solidFill>
              </a:rPr>
              <a:t>nd</a:t>
            </a:r>
            <a:r>
              <a:rPr lang="fr-FR" sz="3200" dirty="0" smtClean="0">
                <a:solidFill>
                  <a:srgbClr val="FF6600"/>
                </a:solidFill>
              </a:rPr>
              <a:t> partie</a:t>
            </a:r>
          </a:p>
        </p:txBody>
      </p:sp>
      <p:sp>
        <p:nvSpPr>
          <p:cNvPr id="11" name="ZoneTexte 10"/>
          <p:cNvSpPr txBox="1"/>
          <p:nvPr/>
        </p:nvSpPr>
        <p:spPr>
          <a:xfrm>
            <a:off x="0" y="0"/>
            <a:ext cx="12192000" cy="369332"/>
          </a:xfrm>
          <a:prstGeom prst="rect">
            <a:avLst/>
          </a:prstGeom>
          <a:noFill/>
        </p:spPr>
        <p:txBody>
          <a:bodyPr wrap="square" rtlCol="0">
            <a:spAutoFit/>
          </a:bodyPr>
          <a:lstStyle/>
          <a:p>
            <a:r>
              <a:rPr lang="fr-FR" i="1" dirty="0" smtClean="0">
                <a:solidFill>
                  <a:schemeClr val="bg1">
                    <a:lumMod val="75000"/>
                  </a:schemeClr>
                </a:solidFill>
              </a:rPr>
              <a:t>Contexte</a:t>
            </a:r>
            <a:r>
              <a:rPr lang="fr-FR" i="1" dirty="0" smtClean="0"/>
              <a:t>                    </a:t>
            </a:r>
            <a:r>
              <a:rPr lang="fr-FR" b="1" i="1" u="sng" dirty="0" smtClean="0"/>
              <a:t>Evaluation</a:t>
            </a:r>
            <a:r>
              <a:rPr lang="fr-FR" i="1" dirty="0" smtClean="0">
                <a:solidFill>
                  <a:schemeClr val="bg1">
                    <a:lumMod val="75000"/>
                  </a:schemeClr>
                </a:solidFill>
              </a:rPr>
              <a:t>                    Rééducation                    Premiers chiffres                    Conclusion</a:t>
            </a:r>
            <a:r>
              <a:rPr lang="fr-FR" dirty="0" smtClean="0"/>
              <a:t>		</a:t>
            </a:r>
            <a:endParaRPr lang="fr-FR" dirty="0"/>
          </a:p>
        </p:txBody>
      </p:sp>
      <p:sp>
        <p:nvSpPr>
          <p:cNvPr id="14" name="ZoneTexte 13"/>
          <p:cNvSpPr txBox="1"/>
          <p:nvPr/>
        </p:nvSpPr>
        <p:spPr>
          <a:xfrm>
            <a:off x="1066454" y="3147683"/>
            <a:ext cx="10059085" cy="923330"/>
          </a:xfrm>
          <a:prstGeom prst="rect">
            <a:avLst/>
          </a:prstGeom>
          <a:noFill/>
        </p:spPr>
        <p:txBody>
          <a:bodyPr wrap="square" rtlCol="0">
            <a:spAutoFit/>
          </a:bodyPr>
          <a:lstStyle/>
          <a:p>
            <a:pPr algn="just"/>
            <a:r>
              <a:rPr lang="fr-FR" b="1" u="sng" dirty="0" smtClean="0"/>
              <a:t>Neuropsychologique</a:t>
            </a:r>
            <a:r>
              <a:rPr lang="fr-FR" dirty="0" smtClean="0"/>
              <a:t> </a:t>
            </a:r>
            <a:r>
              <a:rPr lang="fr-FR" dirty="0"/>
              <a:t>: </a:t>
            </a:r>
            <a:r>
              <a:rPr lang="fr-FR" dirty="0" smtClean="0"/>
              <a:t>Bilan </a:t>
            </a:r>
            <a:r>
              <a:rPr lang="fr-FR" dirty="0"/>
              <a:t>neuropsychologique complet </a:t>
            </a:r>
            <a:endParaRPr lang="fr-FR" dirty="0" smtClean="0"/>
          </a:p>
          <a:p>
            <a:pPr marL="285750" lvl="0" indent="-285750" algn="just">
              <a:buFont typeface="Arial" panose="020B0604020202020204" pitchFamily="34" charset="0"/>
              <a:buChar char="•"/>
            </a:pPr>
            <a:r>
              <a:rPr lang="fr-FR" dirty="0" smtClean="0"/>
              <a:t>fonctions </a:t>
            </a:r>
            <a:r>
              <a:rPr lang="fr-FR" dirty="0"/>
              <a:t>mnésiques, exécutives/attentionnelles et instrumentales </a:t>
            </a:r>
            <a:endParaRPr lang="fr-FR" dirty="0" smtClean="0"/>
          </a:p>
          <a:p>
            <a:pPr marL="285750" lvl="0" indent="-285750" algn="just">
              <a:buFont typeface="Arial" panose="020B0604020202020204" pitchFamily="34" charset="0"/>
              <a:buChar char="•"/>
            </a:pPr>
            <a:r>
              <a:rPr lang="fr-FR" dirty="0" smtClean="0"/>
              <a:t>exclure </a:t>
            </a:r>
            <a:r>
              <a:rPr lang="fr-FR" dirty="0"/>
              <a:t>une pathologie neurodégénérative et définir le profil </a:t>
            </a:r>
            <a:r>
              <a:rPr lang="fr-FR" dirty="0" smtClean="0"/>
              <a:t>neurocognitif</a:t>
            </a:r>
            <a:endParaRPr lang="fr-FR" dirty="0"/>
          </a:p>
        </p:txBody>
      </p:sp>
      <p:sp>
        <p:nvSpPr>
          <p:cNvPr id="15" name="ZoneTexte 14"/>
          <p:cNvSpPr txBox="1"/>
          <p:nvPr/>
        </p:nvSpPr>
        <p:spPr>
          <a:xfrm>
            <a:off x="1066455" y="4247783"/>
            <a:ext cx="10059085" cy="923330"/>
          </a:xfrm>
          <a:prstGeom prst="rect">
            <a:avLst/>
          </a:prstGeom>
          <a:noFill/>
        </p:spPr>
        <p:txBody>
          <a:bodyPr wrap="square" rtlCol="0">
            <a:spAutoFit/>
          </a:bodyPr>
          <a:lstStyle/>
          <a:p>
            <a:pPr lvl="0" algn="just"/>
            <a:r>
              <a:rPr lang="fr-FR" b="1" u="sng" dirty="0"/>
              <a:t>Kinésithérapique</a:t>
            </a:r>
            <a:r>
              <a:rPr lang="fr-FR" dirty="0"/>
              <a:t> : Mesure de différents indicateurs de fragilité </a:t>
            </a:r>
            <a:endParaRPr lang="fr-FR" dirty="0" smtClean="0"/>
          </a:p>
          <a:p>
            <a:pPr marL="285750" lvl="0" indent="-285750" algn="just">
              <a:buFont typeface="Arial" panose="020B0604020202020204" pitchFamily="34" charset="0"/>
              <a:buChar char="•"/>
            </a:pPr>
            <a:r>
              <a:rPr lang="fr-FR" dirty="0" smtClean="0"/>
              <a:t>le </a:t>
            </a:r>
            <a:r>
              <a:rPr lang="fr-FR" dirty="0"/>
              <a:t>niveau de sarcopénie, </a:t>
            </a:r>
            <a:endParaRPr lang="fr-FR" dirty="0" smtClean="0"/>
          </a:p>
          <a:p>
            <a:pPr marL="285750" lvl="0" indent="-285750" algn="just">
              <a:buFont typeface="Arial" panose="020B0604020202020204" pitchFamily="34" charset="0"/>
              <a:buChar char="•"/>
            </a:pPr>
            <a:r>
              <a:rPr lang="fr-FR" dirty="0" smtClean="0"/>
              <a:t>les </a:t>
            </a:r>
            <a:r>
              <a:rPr lang="fr-FR" dirty="0"/>
              <a:t>troubles de l’équilibre et de la marche en fonction d’échelles </a:t>
            </a:r>
            <a:r>
              <a:rPr lang="fr-FR" dirty="0" smtClean="0"/>
              <a:t>validées</a:t>
            </a:r>
            <a:endParaRPr lang="fr-FR" b="1" dirty="0"/>
          </a:p>
        </p:txBody>
      </p:sp>
      <p:sp>
        <p:nvSpPr>
          <p:cNvPr id="16" name="ZoneTexte 15"/>
          <p:cNvSpPr txBox="1"/>
          <p:nvPr/>
        </p:nvSpPr>
        <p:spPr>
          <a:xfrm>
            <a:off x="1066455" y="5384117"/>
            <a:ext cx="10059085" cy="923330"/>
          </a:xfrm>
          <a:prstGeom prst="rect">
            <a:avLst/>
          </a:prstGeom>
          <a:noFill/>
        </p:spPr>
        <p:txBody>
          <a:bodyPr wrap="square" rtlCol="0">
            <a:spAutoFit/>
          </a:bodyPr>
          <a:lstStyle/>
          <a:p>
            <a:pPr lvl="0" algn="just"/>
            <a:r>
              <a:rPr lang="fr-FR" b="1" u="sng" dirty="0"/>
              <a:t>Ergothérapique</a:t>
            </a:r>
            <a:r>
              <a:rPr lang="fr-FR" dirty="0"/>
              <a:t> : Evaluation de l’autonomie et de l’indépendance </a:t>
            </a:r>
            <a:endParaRPr lang="fr-FR" dirty="0" smtClean="0"/>
          </a:p>
          <a:p>
            <a:pPr marL="285750" lvl="0" indent="-285750" algn="just">
              <a:buFont typeface="Arial" panose="020B0604020202020204" pitchFamily="34" charset="0"/>
              <a:buChar char="•"/>
            </a:pPr>
            <a:r>
              <a:rPr lang="fr-FR" dirty="0" smtClean="0"/>
              <a:t>dans </a:t>
            </a:r>
            <a:r>
              <a:rPr lang="fr-FR" dirty="0"/>
              <a:t>les </a:t>
            </a:r>
            <a:r>
              <a:rPr lang="fr-FR" dirty="0" smtClean="0"/>
              <a:t>AVQ (basales</a:t>
            </a:r>
            <a:r>
              <a:rPr lang="fr-FR" dirty="0"/>
              <a:t>, </a:t>
            </a:r>
            <a:r>
              <a:rPr lang="fr-FR" dirty="0" smtClean="0"/>
              <a:t>instrumentales) </a:t>
            </a:r>
          </a:p>
          <a:p>
            <a:pPr marL="285750" lvl="0" indent="-285750" algn="just">
              <a:buFont typeface="Arial" panose="020B0604020202020204" pitchFamily="34" charset="0"/>
              <a:buChar char="•"/>
            </a:pPr>
            <a:r>
              <a:rPr lang="fr-FR" dirty="0" smtClean="0"/>
              <a:t>évaluation </a:t>
            </a:r>
            <a:r>
              <a:rPr lang="fr-FR" dirty="0"/>
              <a:t>du risque de chute et de la peur de </a:t>
            </a:r>
            <a:r>
              <a:rPr lang="fr-FR" dirty="0" smtClean="0"/>
              <a:t>chuter à l’aide d’</a:t>
            </a:r>
            <a:r>
              <a:rPr lang="fr-FR" dirty="0"/>
              <a:t>é</a:t>
            </a:r>
            <a:r>
              <a:rPr lang="fr-FR" dirty="0" smtClean="0"/>
              <a:t>chelles</a:t>
            </a:r>
            <a:endParaRPr lang="fr-FR" dirty="0"/>
          </a:p>
        </p:txBody>
      </p:sp>
      <p:sp>
        <p:nvSpPr>
          <p:cNvPr id="12" name="Rectangle 11"/>
          <p:cNvSpPr/>
          <p:nvPr/>
        </p:nvSpPr>
        <p:spPr>
          <a:xfrm>
            <a:off x="1066457" y="1338538"/>
            <a:ext cx="9389398" cy="1754326"/>
          </a:xfrm>
          <a:prstGeom prst="rect">
            <a:avLst/>
          </a:prstGeom>
        </p:spPr>
        <p:txBody>
          <a:bodyPr wrap="square">
            <a:spAutoFit/>
          </a:bodyPr>
          <a:lstStyle/>
          <a:p>
            <a:pPr lvl="0" algn="just"/>
            <a:r>
              <a:rPr lang="fr-FR" b="1" u="sng" dirty="0" smtClean="0"/>
              <a:t>Médicale / </a:t>
            </a:r>
            <a:r>
              <a:rPr lang="fr-FR" b="1" u="sng" dirty="0"/>
              <a:t>infirmière</a:t>
            </a:r>
            <a:r>
              <a:rPr lang="fr-FR" dirty="0"/>
              <a:t> : </a:t>
            </a:r>
            <a:endParaRPr lang="fr-FR" dirty="0" smtClean="0"/>
          </a:p>
          <a:p>
            <a:pPr marL="285750" lvl="0" indent="-285750" algn="just">
              <a:buFont typeface="Arial" panose="020B0604020202020204" pitchFamily="34" charset="0"/>
              <a:buChar char="•"/>
            </a:pPr>
            <a:r>
              <a:rPr lang="fr-FR" dirty="0"/>
              <a:t>e</a:t>
            </a:r>
            <a:r>
              <a:rPr lang="fr-FR" dirty="0" smtClean="0"/>
              <a:t>xamen </a:t>
            </a:r>
            <a:r>
              <a:rPr lang="fr-FR" dirty="0" smtClean="0"/>
              <a:t>clinique complet</a:t>
            </a:r>
            <a:endParaRPr lang="fr-FR" dirty="0" smtClean="0"/>
          </a:p>
          <a:p>
            <a:pPr marL="285750" lvl="0" indent="-285750" algn="just">
              <a:buFont typeface="Arial" panose="020B0604020202020204" pitchFamily="34" charset="0"/>
              <a:buChar char="•"/>
            </a:pPr>
            <a:r>
              <a:rPr lang="fr-FR" dirty="0" smtClean="0"/>
              <a:t>mesures physiologiques</a:t>
            </a:r>
          </a:p>
          <a:p>
            <a:pPr marL="285750" lvl="0" indent="-285750" algn="just">
              <a:buFont typeface="Arial" panose="020B0604020202020204" pitchFamily="34" charset="0"/>
              <a:buChar char="•"/>
            </a:pPr>
            <a:r>
              <a:rPr lang="fr-FR" dirty="0" smtClean="0"/>
              <a:t>mensurations</a:t>
            </a:r>
          </a:p>
          <a:p>
            <a:pPr marL="285750" lvl="0" indent="-285750" algn="just">
              <a:buFont typeface="Arial" panose="020B0604020202020204" pitchFamily="34" charset="0"/>
              <a:buChar char="•"/>
            </a:pPr>
            <a:r>
              <a:rPr lang="fr-FR" dirty="0"/>
              <a:t>a</a:t>
            </a:r>
            <a:r>
              <a:rPr lang="fr-FR" dirty="0" smtClean="0"/>
              <a:t>cuité </a:t>
            </a:r>
            <a:r>
              <a:rPr lang="fr-FR" dirty="0"/>
              <a:t>visuelle et </a:t>
            </a:r>
            <a:r>
              <a:rPr lang="fr-FR" dirty="0" smtClean="0"/>
              <a:t>auditive </a:t>
            </a:r>
          </a:p>
          <a:p>
            <a:pPr marL="285750" lvl="0" indent="-285750" algn="just">
              <a:buFont typeface="Arial" panose="020B0604020202020204" pitchFamily="34" charset="0"/>
              <a:buChar char="•"/>
            </a:pPr>
            <a:r>
              <a:rPr lang="fr-FR" dirty="0"/>
              <a:t>e</a:t>
            </a:r>
            <a:r>
              <a:rPr lang="fr-FR" dirty="0" smtClean="0"/>
              <a:t>ntretien famille</a:t>
            </a:r>
            <a:endParaRPr lang="fr-FR" dirty="0"/>
          </a:p>
        </p:txBody>
      </p:sp>
    </p:spTree>
    <p:extLst>
      <p:ext uri="{BB962C8B-B14F-4D97-AF65-F5344CB8AC3E}">
        <p14:creationId xmlns:p14="http://schemas.microsoft.com/office/powerpoint/2010/main" val="4146010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68222" y="350364"/>
            <a:ext cx="141064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9" name="Objet 8"/>
          <p:cNvGraphicFramePr>
            <a:graphicFrameLocks noChangeAspect="1"/>
          </p:cNvGraphicFramePr>
          <p:nvPr>
            <p:extLst/>
          </p:nvPr>
        </p:nvGraphicFramePr>
        <p:xfrm>
          <a:off x="80963" y="6180138"/>
          <a:ext cx="1080000" cy="574197"/>
        </p:xfrm>
        <a:graphic>
          <a:graphicData uri="http://schemas.openxmlformats.org/presentationml/2006/ole">
            <mc:AlternateContent xmlns:mc="http://schemas.openxmlformats.org/markup-compatibility/2006">
              <mc:Choice xmlns:v="urn:schemas-microsoft-com:vml" Requires="v">
                <p:oleObj spid="_x0000_s36058" name="Image bitmap" r:id="rId4" imgW="7524720" imgH="3990960" progId="Paint.Picture">
                  <p:embed/>
                </p:oleObj>
              </mc:Choice>
              <mc:Fallback>
                <p:oleObj name="Image bitmap" r:id="rId4" imgW="7524720" imgH="3990960" progId="Paint.Picture">
                  <p:embed/>
                  <p:pic>
                    <p:nvPicPr>
                      <p:cNvPr id="9" name="Objet 8"/>
                      <p:cNvPicPr>
                        <a:picLocks noChangeAspect="1" noChangeArrowheads="1"/>
                      </p:cNvPicPr>
                      <p:nvPr/>
                    </p:nvPicPr>
                    <p:blipFill>
                      <a:blip r:embed="rId5"/>
                      <a:srcRect/>
                      <a:stretch>
                        <a:fillRect/>
                      </a:stretch>
                    </p:blipFill>
                    <p:spPr bwMode="auto">
                      <a:xfrm>
                        <a:off x="80963" y="6180138"/>
                        <a:ext cx="1080000" cy="574197"/>
                      </a:xfrm>
                      <a:prstGeom prst="rect">
                        <a:avLst/>
                      </a:prstGeom>
                      <a:noFill/>
                    </p:spPr>
                  </p:pic>
                </p:oleObj>
              </mc:Fallback>
            </mc:AlternateContent>
          </a:graphicData>
        </a:graphic>
      </p:graphicFrame>
      <p:sp>
        <p:nvSpPr>
          <p:cNvPr id="10" name="ZoneTexte 9"/>
          <p:cNvSpPr txBox="1"/>
          <p:nvPr/>
        </p:nvSpPr>
        <p:spPr>
          <a:xfrm>
            <a:off x="783087" y="575734"/>
            <a:ext cx="5583845" cy="584775"/>
          </a:xfrm>
          <a:prstGeom prst="rect">
            <a:avLst/>
          </a:prstGeom>
          <a:noFill/>
        </p:spPr>
        <p:txBody>
          <a:bodyPr wrap="square" rtlCol="0">
            <a:spAutoFit/>
          </a:bodyPr>
          <a:lstStyle/>
          <a:p>
            <a:r>
              <a:rPr lang="fr-FR" sz="3200" dirty="0" smtClean="0">
                <a:solidFill>
                  <a:srgbClr val="FF6600"/>
                </a:solidFill>
              </a:rPr>
              <a:t>Evaluations pluridisciplinaires</a:t>
            </a:r>
          </a:p>
        </p:txBody>
      </p:sp>
      <p:sp>
        <p:nvSpPr>
          <p:cNvPr id="11" name="ZoneTexte 10"/>
          <p:cNvSpPr txBox="1"/>
          <p:nvPr/>
        </p:nvSpPr>
        <p:spPr>
          <a:xfrm>
            <a:off x="0" y="0"/>
            <a:ext cx="12192000" cy="369332"/>
          </a:xfrm>
          <a:prstGeom prst="rect">
            <a:avLst/>
          </a:prstGeom>
          <a:noFill/>
        </p:spPr>
        <p:txBody>
          <a:bodyPr wrap="square" rtlCol="0">
            <a:spAutoFit/>
          </a:bodyPr>
          <a:lstStyle/>
          <a:p>
            <a:r>
              <a:rPr lang="fr-FR" i="1" dirty="0" smtClean="0">
                <a:solidFill>
                  <a:schemeClr val="bg1">
                    <a:lumMod val="75000"/>
                  </a:schemeClr>
                </a:solidFill>
              </a:rPr>
              <a:t>Contexte</a:t>
            </a:r>
            <a:r>
              <a:rPr lang="fr-FR" i="1" dirty="0" smtClean="0"/>
              <a:t>                    </a:t>
            </a:r>
            <a:r>
              <a:rPr lang="fr-FR" b="1" i="1" u="sng" dirty="0" smtClean="0"/>
              <a:t>Evaluation</a:t>
            </a:r>
            <a:r>
              <a:rPr lang="fr-FR" i="1" dirty="0" smtClean="0">
                <a:solidFill>
                  <a:schemeClr val="bg1">
                    <a:lumMod val="75000"/>
                  </a:schemeClr>
                </a:solidFill>
              </a:rPr>
              <a:t>                    Rééducation                    Premiers chiffres                    Conclusion</a:t>
            </a:r>
            <a:r>
              <a:rPr lang="fr-FR" dirty="0" smtClean="0"/>
              <a:t>		</a:t>
            </a:r>
            <a:endParaRPr lang="fr-FR" dirty="0"/>
          </a:p>
        </p:txBody>
      </p:sp>
      <p:sp>
        <p:nvSpPr>
          <p:cNvPr id="14" name="ZoneTexte 13"/>
          <p:cNvSpPr txBox="1"/>
          <p:nvPr/>
        </p:nvSpPr>
        <p:spPr>
          <a:xfrm>
            <a:off x="1160963" y="1340160"/>
            <a:ext cx="9791741" cy="923330"/>
          </a:xfrm>
          <a:prstGeom prst="rect">
            <a:avLst/>
          </a:prstGeom>
          <a:noFill/>
        </p:spPr>
        <p:txBody>
          <a:bodyPr wrap="square" rtlCol="0">
            <a:spAutoFit/>
          </a:bodyPr>
          <a:lstStyle/>
          <a:p>
            <a:pPr algn="just"/>
            <a:r>
              <a:rPr lang="fr-FR" b="1" u="sng" dirty="0"/>
              <a:t>Psychomotrice</a:t>
            </a:r>
            <a:r>
              <a:rPr lang="fr-FR" dirty="0"/>
              <a:t> : </a:t>
            </a:r>
            <a:endParaRPr lang="fr-FR" dirty="0" smtClean="0"/>
          </a:p>
          <a:p>
            <a:pPr marL="285750" indent="-285750" algn="just">
              <a:buFont typeface="Arial" panose="020B0604020202020204" pitchFamily="34" charset="0"/>
              <a:buChar char="•"/>
            </a:pPr>
            <a:r>
              <a:rPr lang="fr-FR" dirty="0" smtClean="0"/>
              <a:t>évaluation </a:t>
            </a:r>
            <a:r>
              <a:rPr lang="fr-FR" dirty="0"/>
              <a:t>des compétences </a:t>
            </a:r>
            <a:r>
              <a:rPr lang="fr-FR" dirty="0" smtClean="0"/>
              <a:t>psychomotrices </a:t>
            </a:r>
          </a:p>
          <a:p>
            <a:pPr marL="285750" indent="-285750" algn="just">
              <a:buFont typeface="Arial" panose="020B0604020202020204" pitchFamily="34" charset="0"/>
              <a:buChar char="•"/>
            </a:pPr>
            <a:r>
              <a:rPr lang="fr-FR" dirty="0" smtClean="0"/>
              <a:t>évaluation </a:t>
            </a:r>
            <a:r>
              <a:rPr lang="fr-FR" dirty="0" err="1" smtClean="0"/>
              <a:t>psycho-corporelle</a:t>
            </a:r>
            <a:endParaRPr lang="fr-FR" dirty="0"/>
          </a:p>
        </p:txBody>
      </p:sp>
      <p:sp>
        <p:nvSpPr>
          <p:cNvPr id="15" name="ZoneTexte 14"/>
          <p:cNvSpPr txBox="1"/>
          <p:nvPr/>
        </p:nvSpPr>
        <p:spPr>
          <a:xfrm>
            <a:off x="1160962" y="2443141"/>
            <a:ext cx="9791741" cy="923330"/>
          </a:xfrm>
          <a:prstGeom prst="rect">
            <a:avLst/>
          </a:prstGeom>
          <a:noFill/>
        </p:spPr>
        <p:txBody>
          <a:bodyPr wrap="square" rtlCol="0">
            <a:spAutoFit/>
          </a:bodyPr>
          <a:lstStyle/>
          <a:p>
            <a:pPr lvl="0" algn="just"/>
            <a:r>
              <a:rPr lang="fr-FR" b="1" u="sng" dirty="0"/>
              <a:t>Pharmaceutique</a:t>
            </a:r>
            <a:r>
              <a:rPr lang="fr-FR" dirty="0"/>
              <a:t> : Permet l’optimisation des thérapeutiques </a:t>
            </a:r>
            <a:r>
              <a:rPr lang="fr-FR" dirty="0" smtClean="0"/>
              <a:t>médicamenteuses</a:t>
            </a:r>
            <a:r>
              <a:rPr lang="fr-FR" dirty="0"/>
              <a:t> </a:t>
            </a:r>
            <a:r>
              <a:rPr lang="fr-FR" dirty="0" smtClean="0"/>
              <a:t>:</a:t>
            </a:r>
          </a:p>
          <a:p>
            <a:pPr marL="285750" lvl="0" indent="-285750" algn="just">
              <a:buFont typeface="Arial" panose="020B0604020202020204" pitchFamily="34" charset="0"/>
              <a:buChar char="•"/>
            </a:pPr>
            <a:r>
              <a:rPr lang="fr-FR" dirty="0"/>
              <a:t>e</a:t>
            </a:r>
            <a:r>
              <a:rPr lang="fr-FR" dirty="0" smtClean="0"/>
              <a:t>ntretien </a:t>
            </a:r>
            <a:r>
              <a:rPr lang="fr-FR" dirty="0"/>
              <a:t>avec le patient et analyse pharmaceutique de son </a:t>
            </a:r>
            <a:r>
              <a:rPr lang="fr-FR" dirty="0" smtClean="0"/>
              <a:t>ordonnance</a:t>
            </a:r>
          </a:p>
          <a:p>
            <a:pPr marL="285750" lvl="0" indent="-285750" algn="just">
              <a:buFont typeface="Arial" panose="020B0604020202020204" pitchFamily="34" charset="0"/>
              <a:buChar char="•"/>
            </a:pPr>
            <a:r>
              <a:rPr lang="fr-FR" dirty="0"/>
              <a:t>l</a:t>
            </a:r>
            <a:r>
              <a:rPr lang="fr-FR" dirty="0" smtClean="0"/>
              <a:t>e </a:t>
            </a:r>
            <a:r>
              <a:rPr lang="fr-FR" dirty="0"/>
              <a:t>pharmacien propose des optimisations au médecin </a:t>
            </a:r>
            <a:r>
              <a:rPr lang="fr-FR" dirty="0" smtClean="0"/>
              <a:t>gériatre</a:t>
            </a:r>
            <a:endParaRPr lang="fr-FR" dirty="0"/>
          </a:p>
        </p:txBody>
      </p:sp>
      <p:sp>
        <p:nvSpPr>
          <p:cNvPr id="16" name="ZoneTexte 15"/>
          <p:cNvSpPr txBox="1"/>
          <p:nvPr/>
        </p:nvSpPr>
        <p:spPr>
          <a:xfrm>
            <a:off x="1160961" y="3546122"/>
            <a:ext cx="9791741" cy="923330"/>
          </a:xfrm>
          <a:prstGeom prst="rect">
            <a:avLst/>
          </a:prstGeom>
          <a:noFill/>
        </p:spPr>
        <p:txBody>
          <a:bodyPr wrap="square" rtlCol="0">
            <a:spAutoFit/>
          </a:bodyPr>
          <a:lstStyle/>
          <a:p>
            <a:pPr lvl="0" algn="just"/>
            <a:r>
              <a:rPr lang="fr-FR" b="1" u="sng" dirty="0" smtClean="0"/>
              <a:t>Nutritionnelle</a:t>
            </a:r>
            <a:r>
              <a:rPr lang="fr-FR" dirty="0" smtClean="0"/>
              <a:t> : </a:t>
            </a:r>
          </a:p>
          <a:p>
            <a:pPr marL="285750" lvl="0" indent="-285750" algn="just">
              <a:buFont typeface="Arial" panose="020B0604020202020204" pitchFamily="34" charset="0"/>
              <a:buChar char="•"/>
            </a:pPr>
            <a:r>
              <a:rPr lang="fr-FR" dirty="0" smtClean="0"/>
              <a:t>enquête alimentaire (nombre </a:t>
            </a:r>
            <a:r>
              <a:rPr lang="fr-FR" dirty="0"/>
              <a:t>de </a:t>
            </a:r>
            <a:r>
              <a:rPr lang="fr-FR" dirty="0" smtClean="0"/>
              <a:t>repas, </a:t>
            </a:r>
            <a:r>
              <a:rPr lang="fr-FR" dirty="0"/>
              <a:t>structuration du </a:t>
            </a:r>
            <a:r>
              <a:rPr lang="fr-FR" dirty="0" smtClean="0"/>
              <a:t>repas). </a:t>
            </a:r>
          </a:p>
          <a:p>
            <a:pPr marL="285750" lvl="0" indent="-285750" algn="just">
              <a:buFont typeface="Arial" panose="020B0604020202020204" pitchFamily="34" charset="0"/>
              <a:buChar char="•"/>
            </a:pPr>
            <a:r>
              <a:rPr lang="fr-FR" dirty="0" smtClean="0"/>
              <a:t>calcul </a:t>
            </a:r>
            <a:r>
              <a:rPr lang="fr-FR" dirty="0"/>
              <a:t>des différents apports, évaluation des carences ou mauvaise répartition de </a:t>
            </a:r>
            <a:r>
              <a:rPr lang="fr-FR" dirty="0" smtClean="0"/>
              <a:t>l’alimentation</a:t>
            </a:r>
            <a:endParaRPr lang="fr-FR" dirty="0"/>
          </a:p>
        </p:txBody>
      </p:sp>
      <p:sp>
        <p:nvSpPr>
          <p:cNvPr id="2" name="Rectangle 1"/>
          <p:cNvSpPr/>
          <p:nvPr/>
        </p:nvSpPr>
        <p:spPr>
          <a:xfrm>
            <a:off x="1160961" y="4724630"/>
            <a:ext cx="9791741" cy="923330"/>
          </a:xfrm>
          <a:prstGeom prst="rect">
            <a:avLst/>
          </a:prstGeom>
        </p:spPr>
        <p:txBody>
          <a:bodyPr wrap="square">
            <a:spAutoFit/>
          </a:bodyPr>
          <a:lstStyle/>
          <a:p>
            <a:pPr lvl="0" algn="just"/>
            <a:r>
              <a:rPr lang="fr-FR" b="1" u="sng" dirty="0" smtClean="0"/>
              <a:t>Sociale</a:t>
            </a:r>
            <a:r>
              <a:rPr lang="fr-FR" dirty="0" smtClean="0"/>
              <a:t> </a:t>
            </a:r>
            <a:r>
              <a:rPr lang="fr-FR" dirty="0"/>
              <a:t>: Apporter des éléments sur les différentes aides à disposition dans un but préventif. </a:t>
            </a:r>
            <a:endParaRPr lang="fr-FR" dirty="0" smtClean="0"/>
          </a:p>
          <a:p>
            <a:pPr marL="285750" lvl="0" indent="-285750" algn="just">
              <a:buFont typeface="Arial" panose="020B0604020202020204" pitchFamily="34" charset="0"/>
              <a:buChar char="•"/>
            </a:pPr>
            <a:r>
              <a:rPr lang="fr-FR" dirty="0" smtClean="0"/>
              <a:t>entretiens </a:t>
            </a:r>
            <a:r>
              <a:rPr lang="fr-FR" dirty="0"/>
              <a:t>individualisés avec présentation des aides </a:t>
            </a:r>
            <a:r>
              <a:rPr lang="fr-FR" dirty="0" smtClean="0"/>
              <a:t>possibles</a:t>
            </a:r>
          </a:p>
          <a:p>
            <a:pPr marL="285750" lvl="0" indent="-285750" algn="just">
              <a:buFont typeface="Arial" panose="020B0604020202020204" pitchFamily="34" charset="0"/>
              <a:buChar char="•"/>
            </a:pPr>
            <a:r>
              <a:rPr lang="fr-FR" dirty="0" smtClean="0"/>
              <a:t>favoriser </a:t>
            </a:r>
            <a:r>
              <a:rPr lang="fr-FR" dirty="0"/>
              <a:t>les liens avec le secteur.</a:t>
            </a:r>
          </a:p>
        </p:txBody>
      </p:sp>
    </p:spTree>
    <p:extLst>
      <p:ext uri="{BB962C8B-B14F-4D97-AF65-F5344CB8AC3E}">
        <p14:creationId xmlns:p14="http://schemas.microsoft.com/office/powerpoint/2010/main" val="2020774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rte graphique trame PPT.pptx" id="{7C4A7D93-01B5-4CC2-8412-7000A3E57193}" vid="{6B1C8F5F-3B42-4D0B-84AF-183082D6C03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2877</TotalTime>
  <Words>2864</Words>
  <Application>Microsoft Office PowerPoint</Application>
  <PresentationFormat>Grand écran</PresentationFormat>
  <Paragraphs>294</Paragraphs>
  <Slides>18</Slides>
  <Notes>18</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23" baseType="lpstr">
      <vt:lpstr>Arial</vt:lpstr>
      <vt:lpstr>Calibri</vt:lpstr>
      <vt:lpstr>Calibri Light</vt:lpstr>
      <vt:lpstr>Thème Office</vt:lpstr>
      <vt:lpstr>Image bitmap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VINCENOT Mathieu</dc:creator>
  <cp:lastModifiedBy>VINCENOT Mathieu</cp:lastModifiedBy>
  <cp:revision>305</cp:revision>
  <cp:lastPrinted>2018-06-05T15:06:52Z</cp:lastPrinted>
  <dcterms:created xsi:type="dcterms:W3CDTF">2018-04-24T08:19:53Z</dcterms:created>
  <dcterms:modified xsi:type="dcterms:W3CDTF">2018-06-05T15:28:12Z</dcterms:modified>
</cp:coreProperties>
</file>