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256" r:id="rId6"/>
    <p:sldId id="311" r:id="rId7"/>
    <p:sldId id="312" r:id="rId8"/>
    <p:sldId id="313" r:id="rId9"/>
    <p:sldId id="314" r:id="rId10"/>
    <p:sldId id="316" r:id="rId11"/>
    <p:sldId id="339" r:id="rId12"/>
    <p:sldId id="340" r:id="rId13"/>
    <p:sldId id="317" r:id="rId14"/>
    <p:sldId id="318" r:id="rId15"/>
    <p:sldId id="337" r:id="rId16"/>
    <p:sldId id="335" r:id="rId17"/>
    <p:sldId id="322" r:id="rId18"/>
    <p:sldId id="336" r:id="rId19"/>
  </p:sldIdLst>
  <p:sldSz cx="9144000" cy="5143500" type="screen16x9"/>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lle ESCOFFIER" initials="EE" lastIdx="0" clrIdx="0">
    <p:extLst>
      <p:ext uri="{19B8F6BF-5375-455C-9EA6-DF929625EA0E}">
        <p15:presenceInfo xmlns:p15="http://schemas.microsoft.com/office/powerpoint/2012/main" userId="S-1-5-21-2566965705-1554834585-4108507810-1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05E"/>
    <a:srgbClr val="E1004F"/>
    <a:srgbClr val="0E5D54"/>
    <a:srgbClr val="3F7197"/>
    <a:srgbClr val="0C4358"/>
    <a:srgbClr val="CDC5C1"/>
    <a:srgbClr val="87766D"/>
    <a:srgbClr val="6A013C"/>
    <a:srgbClr val="86154D"/>
    <a:srgbClr val="4E29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8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1475147-3EB2-4E90-8763-609C313C8823}" type="datetimeFigureOut">
              <a:rPr lang="fr-FR" smtClean="0"/>
              <a:t>07/06/2018</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27C94916-DDFB-4BD3-A7B4-C4D1247FABDF}" type="slidenum">
              <a:rPr lang="fr-FR" smtClean="0"/>
              <a:t>‹N°›</a:t>
            </a:fld>
            <a:endParaRPr lang="fr-F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D51B8EA-79A8-4C6A-BF57-86A40C448CAB}" type="datetimeFigureOut">
              <a:rPr lang="fr-FR" smtClean="0"/>
              <a:t>07/06/2018</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FD5D3C1-714B-44EE-AAC4-150ECF8D7C83}" type="slidenum">
              <a:rPr lang="fr-FR" smtClean="0"/>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D5D3C1-714B-44EE-AAC4-150ECF8D7C83}" type="slidenum">
              <a:rPr lang="fr-FR" smtClean="0"/>
              <a:t>12</a:t>
            </a:fld>
            <a:endParaRPr lang="fr-FR"/>
          </a:p>
        </p:txBody>
      </p:sp>
    </p:spTree>
    <p:extLst>
      <p:ext uri="{BB962C8B-B14F-4D97-AF65-F5344CB8AC3E}">
        <p14:creationId xmlns:p14="http://schemas.microsoft.com/office/powerpoint/2010/main" val="367169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D5D3C1-714B-44EE-AAC4-150ECF8D7C83}" type="slidenum">
              <a:rPr lang="fr-FR" smtClean="0"/>
              <a:t>13</a:t>
            </a:fld>
            <a:endParaRPr lang="fr-FR"/>
          </a:p>
        </p:txBody>
      </p:sp>
    </p:spTree>
    <p:extLst>
      <p:ext uri="{BB962C8B-B14F-4D97-AF65-F5344CB8AC3E}">
        <p14:creationId xmlns:p14="http://schemas.microsoft.com/office/powerpoint/2010/main" val="3234509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3.gif" TargetMode="External"/><Relationship Id="rId4" Type="http://schemas.openxmlformats.org/officeDocument/2006/relationships/image" Target="../media/image13.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3.gif" TargetMode="External"/><Relationship Id="rId4" Type="http://schemas.openxmlformats.org/officeDocument/2006/relationships/image" Target="../media/image13.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Volumes/Macintosh%20HD-1/%20Dossiers/Alsace%20e-sante%CC%81/powerpoint%20alsace%20esante%CC%81/puce05.gif" TargetMode="External"/><Relationship Id="rId4" Type="http://schemas.openxmlformats.org/officeDocument/2006/relationships/image" Target="../media/image12.g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1.gif" TargetMode="External"/><Relationship Id="rId4" Type="http://schemas.openxmlformats.org/officeDocument/2006/relationships/image" Target="../media/image14.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1.gif" TargetMode="External"/><Relationship Id="rId4" Type="http://schemas.openxmlformats.org/officeDocument/2006/relationships/image" Target="../media/image14.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1.gif" TargetMode="External"/><Relationship Id="rId4" Type="http://schemas.openxmlformats.org/officeDocument/2006/relationships/image" Target="../media/image14.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2.gif" TargetMode="External"/><Relationship Id="rId4" Type="http://schemas.openxmlformats.org/officeDocument/2006/relationships/image" Target="../media/image15.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2.gif" TargetMode="External"/><Relationship Id="rId4" Type="http://schemas.openxmlformats.org/officeDocument/2006/relationships/image" Target="../media/image15.gi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2.gif" TargetMode="External"/><Relationship Id="rId4" Type="http://schemas.openxmlformats.org/officeDocument/2006/relationships/image" Target="../media/image15.gi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4.gif" TargetMode="External"/><Relationship Id="rId4" Type="http://schemas.openxmlformats.org/officeDocument/2006/relationships/image" Target="../media/image16.gi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4.gif" TargetMode="External"/><Relationship Id="rId4" Type="http://schemas.openxmlformats.org/officeDocument/2006/relationships/image" Target="../media/image16.gi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Users/bouboulimique/Desktop/Alsace%20e-sante%CC%81/powerpoint%20alsace%20esante%CC%81/puce04.gif" TargetMode="External"/><Relationship Id="rId4" Type="http://schemas.openxmlformats.org/officeDocument/2006/relationships/image" Target="../media/image16.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Volumes/Macintosh%20HD-1/%20Dossiers/Alsace%20e-sante%CC%81/powerpoint%20alsace%20esante%CC%81/puce05.gif" TargetMode="External"/><Relationship Id="rId4" Type="http://schemas.openxmlformats.org/officeDocument/2006/relationships/image" Target="../media/image12.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Volumes/Macintosh%20HD-1/%20Dossiers/Alsace%20e-sante%CC%81/powerpoint%20alsace%20esante%CC%81/puce05.gif" TargetMode="External"/><Relationship Id="rId4" Type="http://schemas.openxmlformats.org/officeDocument/2006/relationships/image" Target="../media/image12.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file://localhost/Volumes/Macintosh%20HD-1/%20Dossiers/Alsace%20e-sante%CC%81/powerpoint%20alsace%20esante%CC%81/puce05.gif" TargetMode="External"/><Relationship Id="rId4" Type="http://schemas.openxmlformats.org/officeDocument/2006/relationships/image" Target="../media/image12.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5430508" y="2854675"/>
            <a:ext cx="2336233" cy="420466"/>
          </a:xfrm>
          <a:prstGeom prst="rect">
            <a:avLst/>
          </a:prstGeom>
        </p:spPr>
        <p:txBody>
          <a:bodyPr anchor="t" anchorCtr="0">
            <a:normAutofit/>
          </a:bodyPr>
          <a:lstStyle>
            <a:lvl1pPr algn="l">
              <a:defRPr sz="2100">
                <a:solidFill>
                  <a:srgbClr val="86154D"/>
                </a:solidFill>
                <a:latin typeface="Hermes-Thin"/>
                <a:cs typeface="Hermes-Thin"/>
              </a:defRPr>
            </a:lvl1pPr>
          </a:lstStyle>
          <a:p>
            <a:r>
              <a:rPr lang="fr-FR"/>
              <a:t>SOUS-TITRE</a:t>
            </a:r>
          </a:p>
        </p:txBody>
      </p:sp>
      <p:sp>
        <p:nvSpPr>
          <p:cNvPr id="5" name="Sous-titre 2"/>
          <p:cNvSpPr>
            <a:spLocks noGrp="1"/>
          </p:cNvSpPr>
          <p:nvPr>
            <p:ph type="subTitle" idx="1" hasCustomPrompt="1"/>
          </p:nvPr>
        </p:nvSpPr>
        <p:spPr>
          <a:xfrm>
            <a:off x="5430508" y="2420750"/>
            <a:ext cx="2418545" cy="548633"/>
          </a:xfrm>
          <a:prstGeom prst="rect">
            <a:avLst/>
          </a:prstGeom>
        </p:spPr>
        <p:txBody>
          <a:bodyPr anchor="t" anchorCtr="0">
            <a:normAutofit/>
          </a:bodyPr>
          <a:lstStyle>
            <a:lvl1pPr marL="0" indent="0" algn="l">
              <a:buNone/>
              <a:defRPr sz="2700" b="1">
                <a:solidFill>
                  <a:srgbClr val="86154D"/>
                </a:solidFill>
                <a:latin typeface="Hermes-Bold"/>
                <a:cs typeface="Hermes-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TITRE</a:t>
            </a:r>
          </a:p>
        </p:txBody>
      </p:sp>
      <p:pic>
        <p:nvPicPr>
          <p:cNvPr id="2" name="Image 1" descr="sous tit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930456" cy="5143500"/>
          </a:xfrm>
          <a:prstGeom prst="rect">
            <a:avLst/>
          </a:prstGeom>
        </p:spPr>
      </p:pic>
      <p:pic>
        <p:nvPicPr>
          <p:cNvPr id="6" name="Imag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354" y="185754"/>
            <a:ext cx="1243584" cy="1463040"/>
          </a:xfrm>
          <a:prstGeom prst="rect">
            <a:avLst/>
          </a:prstGeom>
        </p:spPr>
      </p:pic>
    </p:spTree>
    <p:extLst>
      <p:ext uri="{BB962C8B-B14F-4D97-AF65-F5344CB8AC3E}">
        <p14:creationId xmlns:p14="http://schemas.microsoft.com/office/powerpoint/2010/main" val="298997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17" name="Image 16"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9" name="Image 18" descr="logo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976" y="4411797"/>
            <a:ext cx="1639824" cy="560832"/>
          </a:xfrm>
          <a:prstGeom prst="rect">
            <a:avLst/>
          </a:prstGeom>
        </p:spPr>
      </p:pic>
      <p:sp>
        <p:nvSpPr>
          <p:cNvPr id="14"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3F7197"/>
                </a:solidFill>
                <a:latin typeface="Arial"/>
                <a:cs typeface="Arial"/>
              </a:defRPr>
            </a:lvl1pPr>
          </a:lstStyle>
          <a:p>
            <a:r>
              <a:rPr lang="fr-FR" err="1"/>
              <a:t>Sur-titre</a:t>
            </a:r>
            <a:endParaRPr lang="fr-FR"/>
          </a:p>
        </p:txBody>
      </p:sp>
      <p:sp>
        <p:nvSpPr>
          <p:cNvPr id="15"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3F7197"/>
                </a:solidFill>
                <a:latin typeface="Arial"/>
                <a:cs typeface="Arial"/>
              </a:defRPr>
            </a:lvl1pPr>
          </a:lstStyle>
          <a:p>
            <a:pPr lvl="0"/>
            <a:r>
              <a:rPr lang="fr-FR"/>
              <a:t>Sous-titre</a:t>
            </a:r>
          </a:p>
        </p:txBody>
      </p:sp>
      <p:sp>
        <p:nvSpPr>
          <p:cNvPr id="20" name="Rectangle 19"/>
          <p:cNvSpPr/>
          <p:nvPr userDrawn="1"/>
        </p:nvSpPr>
        <p:spPr>
          <a:xfrm>
            <a:off x="0" y="1569950"/>
            <a:ext cx="9144000" cy="2581305"/>
          </a:xfrm>
          <a:prstGeom prst="rect">
            <a:avLst/>
          </a:prstGeom>
          <a:solidFill>
            <a:srgbClr val="3F71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3F7197"/>
              </a:solidFill>
            </a:endParaRPr>
          </a:p>
        </p:txBody>
      </p:sp>
    </p:spTree>
    <p:extLst>
      <p:ext uri="{BB962C8B-B14F-4D97-AF65-F5344CB8AC3E}">
        <p14:creationId xmlns:p14="http://schemas.microsoft.com/office/powerpoint/2010/main" val="192377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0" name="Image 9"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5" name="Image 1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3F7197"/>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2" name="Espace réservé pour une image  14"/>
          <p:cNvSpPr>
            <a:spLocks noGrp="1"/>
          </p:cNvSpPr>
          <p:nvPr>
            <p:ph type="pic" sz="quarter" idx="10"/>
          </p:nvPr>
        </p:nvSpPr>
        <p:spPr>
          <a:xfrm>
            <a:off x="5561950" y="1387475"/>
            <a:ext cx="3124849" cy="2257425"/>
          </a:xfrm>
          <a:prstGeom prst="rect">
            <a:avLst/>
          </a:prstGeom>
        </p:spPr>
        <p:txBody>
          <a:bodyPr/>
          <a:lstStyle/>
          <a:p>
            <a:endParaRPr lang="fr-FR"/>
          </a:p>
        </p:txBody>
      </p:sp>
      <p:sp>
        <p:nvSpPr>
          <p:cNvPr id="13"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3F7197"/>
                </a:solidFill>
                <a:latin typeface="Arial"/>
                <a:cs typeface="Arial"/>
              </a:defRPr>
            </a:lvl1pPr>
          </a:lstStyle>
          <a:p>
            <a:pPr lvl="0"/>
            <a:r>
              <a:rPr lang="fr-FR"/>
              <a:t>Sous-titre</a:t>
            </a:r>
          </a:p>
        </p:txBody>
      </p:sp>
    </p:spTree>
    <p:extLst>
      <p:ext uri="{BB962C8B-B14F-4D97-AF65-F5344CB8AC3E}">
        <p14:creationId xmlns:p14="http://schemas.microsoft.com/office/powerpoint/2010/main" val="108838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tête de section">
    <p:spTree>
      <p:nvGrpSpPr>
        <p:cNvPr id="1" name=""/>
        <p:cNvGrpSpPr/>
        <p:nvPr/>
      </p:nvGrpSpPr>
      <p:grpSpPr>
        <a:xfrm>
          <a:off x="0" y="0"/>
          <a:ext cx="0" cy="0"/>
          <a:chOff x="0" y="0"/>
          <a:chExt cx="0" cy="0"/>
        </a:xfrm>
      </p:grpSpPr>
      <p:pic>
        <p:nvPicPr>
          <p:cNvPr id="7" name="Image 6"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0" name="Image 9"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3F7197"/>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2" name="Espace réservé du contenu 16"/>
          <p:cNvSpPr>
            <a:spLocks noGrp="1"/>
          </p:cNvSpPr>
          <p:nvPr>
            <p:ph sz="quarter" idx="11"/>
          </p:nvPr>
        </p:nvSpPr>
        <p:spPr>
          <a:xfrm>
            <a:off x="457200" y="1717675"/>
            <a:ext cx="8229600" cy="2639380"/>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3F7197"/>
                </a:solidFill>
                <a:latin typeface="Arial"/>
                <a:cs typeface="Arial"/>
              </a:defRPr>
            </a:lvl1pPr>
          </a:lstStyle>
          <a:p>
            <a:pPr lvl="0"/>
            <a:r>
              <a:rPr lang="fr-FR"/>
              <a:t>Sous-titre</a:t>
            </a:r>
          </a:p>
        </p:txBody>
      </p:sp>
    </p:spTree>
    <p:extLst>
      <p:ext uri="{BB962C8B-B14F-4D97-AF65-F5344CB8AC3E}">
        <p14:creationId xmlns:p14="http://schemas.microsoft.com/office/powerpoint/2010/main" val="2134274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11" name="Image 10"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2" name="Image 1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9"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3F7197"/>
                </a:solidFill>
                <a:latin typeface="Arial"/>
                <a:cs typeface="Arial"/>
              </a:defRPr>
            </a:lvl1pPr>
          </a:lstStyle>
          <a:p>
            <a:r>
              <a:rPr lang="fr-FR" err="1"/>
              <a:t>Sur-titre</a:t>
            </a:r>
            <a:endParaRPr lang="fr-FR"/>
          </a:p>
        </p:txBody>
      </p:sp>
      <p:sp>
        <p:nvSpPr>
          <p:cNvPr id="10"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3"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4"/>
          <p:cNvSpPr>
            <a:spLocks noGrp="1"/>
          </p:cNvSpPr>
          <p:nvPr>
            <p:ph type="body" sz="quarter" idx="15" hasCustomPrompt="1"/>
          </p:nvPr>
        </p:nvSpPr>
        <p:spPr>
          <a:xfrm>
            <a:off x="5562600" y="1717675"/>
            <a:ext cx="2703893" cy="1075309"/>
          </a:xfrm>
          <a:prstGeom prst="rect">
            <a:avLst/>
          </a:prstGeom>
        </p:spPr>
        <p:txBody>
          <a:bodyPr vert="horz" anchor="t" anchorCtr="0"/>
          <a:lstStyle>
            <a:lvl1pPr marL="0" indent="0">
              <a:buNone/>
              <a:defRPr sz="7100" b="1" i="0">
                <a:solidFill>
                  <a:srgbClr val="3F7197"/>
                </a:solidFill>
                <a:latin typeface="Arial"/>
                <a:cs typeface="Arial"/>
              </a:defRPr>
            </a:lvl1pPr>
          </a:lstStyle>
          <a:p>
            <a:pPr lvl="0"/>
            <a:r>
              <a:rPr lang="fr-FR"/>
              <a:t>XX</a:t>
            </a:r>
          </a:p>
        </p:txBody>
      </p:sp>
      <p:sp>
        <p:nvSpPr>
          <p:cNvPr id="17" name="Espace réservé du texte 16"/>
          <p:cNvSpPr>
            <a:spLocks noGrp="1"/>
          </p:cNvSpPr>
          <p:nvPr>
            <p:ph type="body" sz="quarter" idx="16"/>
          </p:nvPr>
        </p:nvSpPr>
        <p:spPr>
          <a:xfrm>
            <a:off x="5562600" y="2711450"/>
            <a:ext cx="2703513" cy="893763"/>
          </a:xfrm>
          <a:prstGeom prst="rect">
            <a:avLst/>
          </a:prstGeom>
        </p:spPr>
        <p:txBody>
          <a:bodyPr vert="horz"/>
          <a:lstStyle>
            <a:lvl1pPr marL="0" indent="0">
              <a:buNone/>
              <a:defRPr sz="1000">
                <a:solidFill>
                  <a:srgbClr val="3F7197"/>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fr-FR"/>
              <a:t>Cliquez pour modifier les styles du texte du masque</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3F7197"/>
                </a:solidFill>
                <a:latin typeface="Arial"/>
                <a:cs typeface="Arial"/>
              </a:defRPr>
            </a:lvl1pPr>
          </a:lstStyle>
          <a:p>
            <a:pPr lvl="0"/>
            <a:r>
              <a:rPr lang="fr-FR"/>
              <a:t>Sous-titre</a:t>
            </a:r>
          </a:p>
        </p:txBody>
      </p:sp>
    </p:spTree>
    <p:extLst>
      <p:ext uri="{BB962C8B-B14F-4D97-AF65-F5344CB8AC3E}">
        <p14:creationId xmlns:p14="http://schemas.microsoft.com/office/powerpoint/2010/main" val="349401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16" name="Image 15"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7" name="Image 16" descr="logo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976" y="4411797"/>
            <a:ext cx="1639824" cy="560832"/>
          </a:xfrm>
          <a:prstGeom prst="rect">
            <a:avLst/>
          </a:prstGeom>
        </p:spPr>
      </p:pic>
      <p:sp>
        <p:nvSpPr>
          <p:cNvPr id="14"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0C4358"/>
                </a:solidFill>
                <a:latin typeface="Arial"/>
                <a:cs typeface="Arial"/>
              </a:defRPr>
            </a:lvl1pPr>
          </a:lstStyle>
          <a:p>
            <a:r>
              <a:rPr lang="fr-FR" err="1"/>
              <a:t>Sur-titre</a:t>
            </a:r>
            <a:endParaRPr lang="fr-FR"/>
          </a:p>
        </p:txBody>
      </p:sp>
      <p:sp>
        <p:nvSpPr>
          <p:cNvPr id="15"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0C4358"/>
                </a:solidFill>
                <a:latin typeface="Arial"/>
                <a:cs typeface="Arial"/>
              </a:defRPr>
            </a:lvl1pPr>
          </a:lstStyle>
          <a:p>
            <a:pPr lvl="0"/>
            <a:r>
              <a:rPr lang="fr-FR"/>
              <a:t>Sous-titre</a:t>
            </a:r>
          </a:p>
        </p:txBody>
      </p:sp>
      <p:sp>
        <p:nvSpPr>
          <p:cNvPr id="20" name="Rectangle 19"/>
          <p:cNvSpPr/>
          <p:nvPr userDrawn="1"/>
        </p:nvSpPr>
        <p:spPr>
          <a:xfrm>
            <a:off x="0" y="1569950"/>
            <a:ext cx="9144000" cy="2581305"/>
          </a:xfrm>
          <a:prstGeom prst="rect">
            <a:avLst/>
          </a:prstGeom>
          <a:solidFill>
            <a:srgbClr val="0C43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3F7197"/>
              </a:solidFill>
            </a:endParaRPr>
          </a:p>
        </p:txBody>
      </p:sp>
    </p:spTree>
    <p:extLst>
      <p:ext uri="{BB962C8B-B14F-4D97-AF65-F5344CB8AC3E}">
        <p14:creationId xmlns:p14="http://schemas.microsoft.com/office/powerpoint/2010/main" val="241367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10" name="Image 9"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5" name="Image 1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0C4358"/>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2" name="Espace réservé pour une image  14"/>
          <p:cNvSpPr>
            <a:spLocks noGrp="1"/>
          </p:cNvSpPr>
          <p:nvPr>
            <p:ph type="pic" sz="quarter" idx="10"/>
          </p:nvPr>
        </p:nvSpPr>
        <p:spPr>
          <a:xfrm>
            <a:off x="5561950" y="1387475"/>
            <a:ext cx="3124849" cy="2257425"/>
          </a:xfrm>
          <a:prstGeom prst="rect">
            <a:avLst/>
          </a:prstGeom>
        </p:spPr>
        <p:txBody>
          <a:bodyPr/>
          <a:lstStyle/>
          <a:p>
            <a:endParaRPr lang="fr-FR"/>
          </a:p>
        </p:txBody>
      </p:sp>
      <p:sp>
        <p:nvSpPr>
          <p:cNvPr id="13"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0C4358"/>
                </a:solidFill>
                <a:latin typeface="Arial"/>
                <a:cs typeface="Arial"/>
              </a:defRPr>
            </a:lvl1pPr>
          </a:lstStyle>
          <a:p>
            <a:pPr lvl="0"/>
            <a:r>
              <a:rPr lang="fr-FR"/>
              <a:t>Sous-titre</a:t>
            </a:r>
          </a:p>
        </p:txBody>
      </p:sp>
    </p:spTree>
    <p:extLst>
      <p:ext uri="{BB962C8B-B14F-4D97-AF65-F5344CB8AC3E}">
        <p14:creationId xmlns:p14="http://schemas.microsoft.com/office/powerpoint/2010/main" val="372743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tête de section">
    <p:spTree>
      <p:nvGrpSpPr>
        <p:cNvPr id="1" name=""/>
        <p:cNvGrpSpPr/>
        <p:nvPr/>
      </p:nvGrpSpPr>
      <p:grpSpPr>
        <a:xfrm>
          <a:off x="0" y="0"/>
          <a:ext cx="0" cy="0"/>
          <a:chOff x="0" y="0"/>
          <a:chExt cx="0" cy="0"/>
        </a:xfrm>
      </p:grpSpPr>
      <p:pic>
        <p:nvPicPr>
          <p:cNvPr id="7" name="Image 6"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2" name="Image 1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0C4358"/>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3"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0C4358"/>
                </a:solidFill>
                <a:latin typeface="Arial"/>
                <a:cs typeface="Arial"/>
              </a:defRPr>
            </a:lvl1pPr>
          </a:lstStyle>
          <a:p>
            <a:pPr lvl="0"/>
            <a:r>
              <a:rPr lang="fr-FR"/>
              <a:t>Sous-titre</a:t>
            </a:r>
          </a:p>
        </p:txBody>
      </p:sp>
      <p:sp>
        <p:nvSpPr>
          <p:cNvPr id="10" name="Espace réservé du contenu 16"/>
          <p:cNvSpPr>
            <a:spLocks noGrp="1"/>
          </p:cNvSpPr>
          <p:nvPr>
            <p:ph sz="quarter" idx="15"/>
          </p:nvPr>
        </p:nvSpPr>
        <p:spPr>
          <a:xfrm>
            <a:off x="457200" y="1717675"/>
            <a:ext cx="8229600"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96824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pic>
        <p:nvPicPr>
          <p:cNvPr id="12" name="Image 11"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3" name="Image 12"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9"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0C4358"/>
                </a:solidFill>
                <a:latin typeface="Arial"/>
                <a:cs typeface="Arial"/>
              </a:defRPr>
            </a:lvl1pPr>
          </a:lstStyle>
          <a:p>
            <a:r>
              <a:rPr lang="fr-FR" err="1"/>
              <a:t>Sur-titre</a:t>
            </a:r>
            <a:endParaRPr lang="fr-FR"/>
          </a:p>
        </p:txBody>
      </p:sp>
      <p:sp>
        <p:nvSpPr>
          <p:cNvPr id="10"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5" name="Espace réservé du texte 14"/>
          <p:cNvSpPr>
            <a:spLocks noGrp="1"/>
          </p:cNvSpPr>
          <p:nvPr>
            <p:ph type="body" sz="quarter" idx="15" hasCustomPrompt="1"/>
          </p:nvPr>
        </p:nvSpPr>
        <p:spPr>
          <a:xfrm>
            <a:off x="5562600" y="1717675"/>
            <a:ext cx="2703893" cy="1075309"/>
          </a:xfrm>
          <a:prstGeom prst="rect">
            <a:avLst/>
          </a:prstGeom>
        </p:spPr>
        <p:txBody>
          <a:bodyPr vert="horz" anchor="t" anchorCtr="0"/>
          <a:lstStyle>
            <a:lvl1pPr marL="0" indent="0">
              <a:buNone/>
              <a:defRPr sz="7100" b="1" i="0">
                <a:solidFill>
                  <a:srgbClr val="0C4358"/>
                </a:solidFill>
                <a:latin typeface="Arial"/>
                <a:cs typeface="Arial"/>
              </a:defRPr>
            </a:lvl1pPr>
          </a:lstStyle>
          <a:p>
            <a:pPr lvl="0"/>
            <a:r>
              <a:rPr lang="fr-FR"/>
              <a:t>XX</a:t>
            </a:r>
          </a:p>
        </p:txBody>
      </p:sp>
      <p:sp>
        <p:nvSpPr>
          <p:cNvPr id="17" name="Espace réservé du texte 16"/>
          <p:cNvSpPr>
            <a:spLocks noGrp="1"/>
          </p:cNvSpPr>
          <p:nvPr>
            <p:ph type="body" sz="quarter" idx="16"/>
          </p:nvPr>
        </p:nvSpPr>
        <p:spPr>
          <a:xfrm>
            <a:off x="5562600" y="2711450"/>
            <a:ext cx="2703513" cy="893763"/>
          </a:xfrm>
          <a:prstGeom prst="rect">
            <a:avLst/>
          </a:prstGeom>
        </p:spPr>
        <p:txBody>
          <a:bodyPr vert="horz"/>
          <a:lstStyle>
            <a:lvl1pPr marL="0" indent="0">
              <a:buNone/>
              <a:defRPr sz="1000">
                <a:solidFill>
                  <a:srgbClr val="0C4358"/>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fr-FR"/>
              <a:t>Cliquez pour modifier les styles du texte du masque</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0C4358"/>
                </a:solidFill>
                <a:latin typeface="Arial"/>
                <a:cs typeface="Arial"/>
              </a:defRPr>
            </a:lvl1pPr>
          </a:lstStyle>
          <a:p>
            <a:pPr lvl="0"/>
            <a:r>
              <a:rPr lang="fr-FR"/>
              <a:t>Sous-titre</a:t>
            </a:r>
          </a:p>
        </p:txBody>
      </p:sp>
      <p:sp>
        <p:nvSpPr>
          <p:cNvPr id="11"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44914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16" name="Image 15"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7" name="Image 16" descr="logo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976" y="4411797"/>
            <a:ext cx="1639824" cy="560832"/>
          </a:xfrm>
          <a:prstGeom prst="rect">
            <a:avLst/>
          </a:prstGeom>
        </p:spPr>
      </p:pic>
      <p:sp>
        <p:nvSpPr>
          <p:cNvPr id="14"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0C4358"/>
                </a:solidFill>
                <a:latin typeface="Arial"/>
                <a:cs typeface="Arial"/>
              </a:defRPr>
            </a:lvl1pPr>
          </a:lstStyle>
          <a:p>
            <a:r>
              <a:rPr lang="fr-FR" err="1"/>
              <a:t>Sur-titre</a:t>
            </a:r>
            <a:endParaRPr lang="fr-FR"/>
          </a:p>
        </p:txBody>
      </p:sp>
      <p:sp>
        <p:nvSpPr>
          <p:cNvPr id="15"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0C4358"/>
                </a:solidFill>
                <a:latin typeface="Arial"/>
                <a:cs typeface="Arial"/>
              </a:defRPr>
            </a:lvl1pPr>
          </a:lstStyle>
          <a:p>
            <a:pPr lvl="0"/>
            <a:r>
              <a:rPr lang="fr-FR"/>
              <a:t>Sous-titre</a:t>
            </a:r>
          </a:p>
        </p:txBody>
      </p:sp>
      <p:sp>
        <p:nvSpPr>
          <p:cNvPr id="20" name="Rectangle 19"/>
          <p:cNvSpPr/>
          <p:nvPr userDrawn="1"/>
        </p:nvSpPr>
        <p:spPr>
          <a:xfrm>
            <a:off x="0" y="1569950"/>
            <a:ext cx="9144000" cy="2581305"/>
          </a:xfrm>
          <a:prstGeom prst="rect">
            <a:avLst/>
          </a:prstGeom>
          <a:solidFill>
            <a:srgbClr val="0E5D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3F7197"/>
              </a:solidFill>
            </a:endParaRPr>
          </a:p>
        </p:txBody>
      </p:sp>
    </p:spTree>
    <p:extLst>
      <p:ext uri="{BB962C8B-B14F-4D97-AF65-F5344CB8AC3E}">
        <p14:creationId xmlns:p14="http://schemas.microsoft.com/office/powerpoint/2010/main" val="3341248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10" name="Image 9"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5" name="Image 1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0E5D54"/>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2" name="Espace réservé pour une image  14"/>
          <p:cNvSpPr>
            <a:spLocks noGrp="1"/>
          </p:cNvSpPr>
          <p:nvPr>
            <p:ph type="pic" sz="quarter" idx="10"/>
          </p:nvPr>
        </p:nvSpPr>
        <p:spPr>
          <a:xfrm>
            <a:off x="5561950" y="1387475"/>
            <a:ext cx="3124849" cy="2257425"/>
          </a:xfrm>
          <a:prstGeom prst="rect">
            <a:avLst/>
          </a:prstGeom>
        </p:spPr>
        <p:txBody>
          <a:bodyPr/>
          <a:lstStyle/>
          <a:p>
            <a:endParaRPr lang="fr-FR"/>
          </a:p>
        </p:txBody>
      </p:sp>
      <p:sp>
        <p:nvSpPr>
          <p:cNvPr id="13"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0E5D54"/>
                </a:solidFill>
                <a:latin typeface="Arial"/>
                <a:cs typeface="Arial"/>
              </a:defRPr>
            </a:lvl1pPr>
          </a:lstStyle>
          <a:p>
            <a:pPr lvl="0"/>
            <a:r>
              <a:rPr lang="fr-FR"/>
              <a:t>Sous-titre</a:t>
            </a:r>
          </a:p>
        </p:txBody>
      </p:sp>
    </p:spTree>
    <p:extLst>
      <p:ext uri="{BB962C8B-B14F-4D97-AF65-F5344CB8AC3E}">
        <p14:creationId xmlns:p14="http://schemas.microsoft.com/office/powerpoint/2010/main" val="319433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Diapositive de titre">
    <p:spTree>
      <p:nvGrpSpPr>
        <p:cNvPr id="1" name=""/>
        <p:cNvGrpSpPr/>
        <p:nvPr/>
      </p:nvGrpSpPr>
      <p:grpSpPr>
        <a:xfrm>
          <a:off x="0" y="0"/>
          <a:ext cx="0" cy="0"/>
          <a:chOff x="0" y="0"/>
          <a:chExt cx="0" cy="0"/>
        </a:xfrm>
      </p:grpSpPr>
      <p:pic>
        <p:nvPicPr>
          <p:cNvPr id="5" name="Image 4" descr="courb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27" y="0"/>
            <a:ext cx="9130473" cy="5143500"/>
          </a:xfrm>
          <a:prstGeom prst="rect">
            <a:avLst/>
          </a:prstGeom>
        </p:spPr>
      </p:pic>
      <p:pic>
        <p:nvPicPr>
          <p:cNvPr id="4" name="Image 3" descr="ve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456553" cy="5143500"/>
          </a:xfrm>
          <a:prstGeom prst="rect">
            <a:avLst/>
          </a:prstGeom>
        </p:spPr>
      </p:pic>
      <p:pic>
        <p:nvPicPr>
          <p:cNvPr id="6" name="Image 5" descr="logo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4491" y="348834"/>
            <a:ext cx="1030224" cy="1219200"/>
          </a:xfrm>
          <a:prstGeom prst="rect">
            <a:avLst/>
          </a:prstGeom>
        </p:spPr>
      </p:pic>
      <p:pic>
        <p:nvPicPr>
          <p:cNvPr id="8" name="Image 7" descr="formes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82143" y="2214461"/>
            <a:ext cx="2523744" cy="2286000"/>
          </a:xfrm>
          <a:prstGeom prst="rect">
            <a:avLst/>
          </a:prstGeom>
        </p:spPr>
      </p:pic>
      <p:sp>
        <p:nvSpPr>
          <p:cNvPr id="2" name="Titre 1"/>
          <p:cNvSpPr>
            <a:spLocks noGrp="1"/>
          </p:cNvSpPr>
          <p:nvPr>
            <p:ph type="ctrTitle" hasCustomPrompt="1"/>
          </p:nvPr>
        </p:nvSpPr>
        <p:spPr>
          <a:xfrm>
            <a:off x="627005" y="2149080"/>
            <a:ext cx="2336233" cy="420466"/>
          </a:xfrm>
          <a:prstGeom prst="rect">
            <a:avLst/>
          </a:prstGeom>
        </p:spPr>
        <p:txBody>
          <a:bodyPr anchor="t" anchorCtr="0">
            <a:normAutofit/>
          </a:bodyPr>
          <a:lstStyle>
            <a:lvl1pPr algn="l">
              <a:defRPr sz="2100">
                <a:solidFill>
                  <a:srgbClr val="FFFFFF"/>
                </a:solidFill>
                <a:latin typeface="Hermes-Thin"/>
                <a:cs typeface="Hermes-Thin"/>
              </a:defRPr>
            </a:lvl1pPr>
          </a:lstStyle>
          <a:p>
            <a:r>
              <a:rPr lang="fr-FR"/>
              <a:t>partie</a:t>
            </a:r>
          </a:p>
        </p:txBody>
      </p:sp>
      <p:sp>
        <p:nvSpPr>
          <p:cNvPr id="3" name="Sous-titre 2"/>
          <p:cNvSpPr>
            <a:spLocks noGrp="1"/>
          </p:cNvSpPr>
          <p:nvPr>
            <p:ph type="subTitle" idx="1" hasCustomPrompt="1"/>
          </p:nvPr>
        </p:nvSpPr>
        <p:spPr>
          <a:xfrm>
            <a:off x="627005" y="2420750"/>
            <a:ext cx="3388653" cy="2465502"/>
          </a:xfrm>
          <a:prstGeom prst="rect">
            <a:avLst/>
          </a:prstGeom>
        </p:spPr>
        <p:txBody>
          <a:bodyPr anchor="t" anchorCtr="0">
            <a:normAutofit/>
          </a:bodyPr>
          <a:lstStyle>
            <a:lvl1pPr marL="0" indent="0" algn="l">
              <a:buNone/>
              <a:defRPr sz="3800">
                <a:solidFill>
                  <a:schemeClr val="bg1"/>
                </a:solidFill>
                <a:latin typeface="Hermes-Regular"/>
                <a:cs typeface="Hermes-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titre</a:t>
            </a:r>
          </a:p>
        </p:txBody>
      </p:sp>
    </p:spTree>
    <p:extLst>
      <p:ext uri="{BB962C8B-B14F-4D97-AF65-F5344CB8AC3E}">
        <p14:creationId xmlns:p14="http://schemas.microsoft.com/office/powerpoint/2010/main" val="2052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En-tête de section">
    <p:spTree>
      <p:nvGrpSpPr>
        <p:cNvPr id="1" name=""/>
        <p:cNvGrpSpPr/>
        <p:nvPr/>
      </p:nvGrpSpPr>
      <p:grpSpPr>
        <a:xfrm>
          <a:off x="0" y="0"/>
          <a:ext cx="0" cy="0"/>
          <a:chOff x="0" y="0"/>
          <a:chExt cx="0" cy="0"/>
        </a:xfrm>
      </p:grpSpPr>
      <p:pic>
        <p:nvPicPr>
          <p:cNvPr id="7" name="Image 6"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0" name="Image 9"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0E5D54"/>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3"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0E5D54"/>
                </a:solidFill>
                <a:latin typeface="Arial"/>
                <a:cs typeface="Arial"/>
              </a:defRPr>
            </a:lvl1pPr>
          </a:lstStyle>
          <a:p>
            <a:pPr lvl="0"/>
            <a:r>
              <a:rPr lang="fr-FR"/>
              <a:t>Sous-titre</a:t>
            </a:r>
          </a:p>
        </p:txBody>
      </p:sp>
      <p:sp>
        <p:nvSpPr>
          <p:cNvPr id="12" name="Espace réservé du contenu 16"/>
          <p:cNvSpPr>
            <a:spLocks noGrp="1"/>
          </p:cNvSpPr>
          <p:nvPr>
            <p:ph sz="quarter" idx="11"/>
          </p:nvPr>
        </p:nvSpPr>
        <p:spPr>
          <a:xfrm>
            <a:off x="457200" y="1717675"/>
            <a:ext cx="8229600"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88044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pic>
        <p:nvPicPr>
          <p:cNvPr id="11" name="Image 10"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2" name="Image 1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9"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0E5D54"/>
                </a:solidFill>
                <a:latin typeface="Arial"/>
                <a:cs typeface="Arial"/>
              </a:defRPr>
            </a:lvl1pPr>
          </a:lstStyle>
          <a:p>
            <a:r>
              <a:rPr lang="fr-FR" err="1"/>
              <a:t>Sur-titre</a:t>
            </a:r>
            <a:endParaRPr lang="fr-FR"/>
          </a:p>
        </p:txBody>
      </p:sp>
      <p:sp>
        <p:nvSpPr>
          <p:cNvPr id="10"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5" name="Espace réservé du texte 14"/>
          <p:cNvSpPr>
            <a:spLocks noGrp="1"/>
          </p:cNvSpPr>
          <p:nvPr>
            <p:ph type="body" sz="quarter" idx="15" hasCustomPrompt="1"/>
          </p:nvPr>
        </p:nvSpPr>
        <p:spPr>
          <a:xfrm>
            <a:off x="5562600" y="1717675"/>
            <a:ext cx="2703893" cy="1075309"/>
          </a:xfrm>
          <a:prstGeom prst="rect">
            <a:avLst/>
          </a:prstGeom>
        </p:spPr>
        <p:txBody>
          <a:bodyPr vert="horz" anchor="t" anchorCtr="0"/>
          <a:lstStyle>
            <a:lvl1pPr marL="0" indent="0">
              <a:buNone/>
              <a:defRPr sz="7100" b="1" i="0">
                <a:solidFill>
                  <a:srgbClr val="0E5D54"/>
                </a:solidFill>
                <a:latin typeface="Arial"/>
                <a:cs typeface="Arial"/>
              </a:defRPr>
            </a:lvl1pPr>
          </a:lstStyle>
          <a:p>
            <a:pPr lvl="0"/>
            <a:r>
              <a:rPr lang="fr-FR"/>
              <a:t>XX</a:t>
            </a:r>
          </a:p>
        </p:txBody>
      </p:sp>
      <p:sp>
        <p:nvSpPr>
          <p:cNvPr id="17" name="Espace réservé du texte 16"/>
          <p:cNvSpPr>
            <a:spLocks noGrp="1"/>
          </p:cNvSpPr>
          <p:nvPr>
            <p:ph type="body" sz="quarter" idx="16"/>
          </p:nvPr>
        </p:nvSpPr>
        <p:spPr>
          <a:xfrm>
            <a:off x="5562600" y="2711450"/>
            <a:ext cx="2703513" cy="893763"/>
          </a:xfrm>
          <a:prstGeom prst="rect">
            <a:avLst/>
          </a:prstGeom>
        </p:spPr>
        <p:txBody>
          <a:bodyPr vert="horz"/>
          <a:lstStyle>
            <a:lvl1pPr marL="0" indent="0">
              <a:buNone/>
              <a:defRPr sz="1000">
                <a:solidFill>
                  <a:srgbClr val="0E5D54"/>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fr-FR"/>
              <a:t>Cliquez pour modifier les styles du texte du masque</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0E5D54"/>
                </a:solidFill>
                <a:latin typeface="Arial"/>
                <a:cs typeface="Arial"/>
              </a:defRPr>
            </a:lvl1pPr>
          </a:lstStyle>
          <a:p>
            <a:pPr lvl="0"/>
            <a:r>
              <a:rPr lang="fr-FR"/>
              <a:t>Sous-titre</a:t>
            </a:r>
          </a:p>
        </p:txBody>
      </p:sp>
      <p:sp>
        <p:nvSpPr>
          <p:cNvPr id="13"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1807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4"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4E2941"/>
                </a:solidFill>
                <a:latin typeface="Arial"/>
                <a:cs typeface="Arial"/>
              </a:defRPr>
            </a:lvl1pPr>
          </a:lstStyle>
          <a:p>
            <a:r>
              <a:rPr lang="fr-FR" err="1"/>
              <a:t>Sur-titre</a:t>
            </a:r>
            <a:endParaRPr lang="fr-FR"/>
          </a:p>
        </p:txBody>
      </p:sp>
      <p:sp>
        <p:nvSpPr>
          <p:cNvPr id="15"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4E2941"/>
                </a:solidFill>
                <a:latin typeface="Arial"/>
                <a:cs typeface="Arial"/>
              </a:defRPr>
            </a:lvl1pPr>
          </a:lstStyle>
          <a:p>
            <a:pPr lvl="0"/>
            <a:r>
              <a:rPr lang="fr-FR"/>
              <a:t>Sous-titre</a:t>
            </a:r>
          </a:p>
        </p:txBody>
      </p:sp>
      <p:pic>
        <p:nvPicPr>
          <p:cNvPr id="17" name="Image 16"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9" name="Image 18" descr="logo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976" y="4411797"/>
            <a:ext cx="1639824" cy="560832"/>
          </a:xfrm>
          <a:prstGeom prst="rect">
            <a:avLst/>
          </a:prstGeom>
        </p:spPr>
      </p:pic>
      <p:sp>
        <p:nvSpPr>
          <p:cNvPr id="20" name="Rectangle 19"/>
          <p:cNvSpPr/>
          <p:nvPr userDrawn="1"/>
        </p:nvSpPr>
        <p:spPr>
          <a:xfrm>
            <a:off x="0" y="1569950"/>
            <a:ext cx="9144000" cy="2581305"/>
          </a:xfrm>
          <a:prstGeom prst="rect">
            <a:avLst/>
          </a:prstGeom>
          <a:solidFill>
            <a:srgbClr val="4E29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4E2941"/>
              </a:solidFill>
            </a:endParaRPr>
          </a:p>
        </p:txBody>
      </p:sp>
    </p:spTree>
    <p:extLst>
      <p:ext uri="{BB962C8B-B14F-4D97-AF65-F5344CB8AC3E}">
        <p14:creationId xmlns:p14="http://schemas.microsoft.com/office/powerpoint/2010/main" val="3888434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pic>
        <p:nvPicPr>
          <p:cNvPr id="10" name="Image 9"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5" name="Image 1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4E2941"/>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2" name="Espace réservé pour une image  14"/>
          <p:cNvSpPr>
            <a:spLocks noGrp="1"/>
          </p:cNvSpPr>
          <p:nvPr>
            <p:ph type="pic" sz="quarter" idx="10"/>
          </p:nvPr>
        </p:nvSpPr>
        <p:spPr>
          <a:xfrm>
            <a:off x="5561950" y="1387475"/>
            <a:ext cx="3124849" cy="2257425"/>
          </a:xfrm>
          <a:prstGeom prst="rect">
            <a:avLst/>
          </a:prstGeom>
        </p:spPr>
        <p:txBody>
          <a:bodyPr/>
          <a:lstStyle/>
          <a:p>
            <a:endParaRPr lang="fr-FR"/>
          </a:p>
        </p:txBody>
      </p:sp>
      <p:sp>
        <p:nvSpPr>
          <p:cNvPr id="13"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4E2941"/>
                </a:solidFill>
                <a:latin typeface="Arial"/>
                <a:cs typeface="Arial"/>
              </a:defRPr>
            </a:lvl1pPr>
          </a:lstStyle>
          <a:p>
            <a:pPr lvl="0"/>
            <a:r>
              <a:rPr lang="fr-FR"/>
              <a:t>Sous-titre</a:t>
            </a:r>
          </a:p>
        </p:txBody>
      </p:sp>
    </p:spTree>
    <p:extLst>
      <p:ext uri="{BB962C8B-B14F-4D97-AF65-F5344CB8AC3E}">
        <p14:creationId xmlns:p14="http://schemas.microsoft.com/office/powerpoint/2010/main" val="1739722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En-tête de section">
    <p:spTree>
      <p:nvGrpSpPr>
        <p:cNvPr id="1" name=""/>
        <p:cNvGrpSpPr/>
        <p:nvPr/>
      </p:nvGrpSpPr>
      <p:grpSpPr>
        <a:xfrm>
          <a:off x="0" y="0"/>
          <a:ext cx="0" cy="0"/>
          <a:chOff x="0" y="0"/>
          <a:chExt cx="0" cy="0"/>
        </a:xfrm>
      </p:grpSpPr>
      <p:pic>
        <p:nvPicPr>
          <p:cNvPr id="16" name="Image 15"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7" name="Image 16"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4E2941"/>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3"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4E2941"/>
                </a:solidFill>
                <a:latin typeface="Arial"/>
                <a:cs typeface="Arial"/>
              </a:defRPr>
            </a:lvl1pPr>
          </a:lstStyle>
          <a:p>
            <a:pPr lvl="0"/>
            <a:r>
              <a:rPr lang="fr-FR"/>
              <a:t>Sous-titre</a:t>
            </a:r>
          </a:p>
        </p:txBody>
      </p:sp>
      <p:sp>
        <p:nvSpPr>
          <p:cNvPr id="12" name="Espace réservé du contenu 16"/>
          <p:cNvSpPr>
            <a:spLocks noGrp="1"/>
          </p:cNvSpPr>
          <p:nvPr>
            <p:ph sz="quarter" idx="11"/>
          </p:nvPr>
        </p:nvSpPr>
        <p:spPr>
          <a:xfrm>
            <a:off x="457200" y="1717675"/>
            <a:ext cx="8229600"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90008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12" name="Image 11"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3" name="Image 12"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9"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4E2941"/>
                </a:solidFill>
                <a:latin typeface="Arial"/>
                <a:cs typeface="Arial"/>
              </a:defRPr>
            </a:lvl1pPr>
          </a:lstStyle>
          <a:p>
            <a:r>
              <a:rPr lang="fr-FR" err="1"/>
              <a:t>Sur-titre</a:t>
            </a:r>
            <a:endParaRPr lang="fr-FR"/>
          </a:p>
        </p:txBody>
      </p:sp>
      <p:sp>
        <p:nvSpPr>
          <p:cNvPr id="10"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5" name="Espace réservé du texte 14"/>
          <p:cNvSpPr>
            <a:spLocks noGrp="1"/>
          </p:cNvSpPr>
          <p:nvPr>
            <p:ph type="body" sz="quarter" idx="15" hasCustomPrompt="1"/>
          </p:nvPr>
        </p:nvSpPr>
        <p:spPr>
          <a:xfrm>
            <a:off x="5562600" y="1717675"/>
            <a:ext cx="2703893" cy="1075309"/>
          </a:xfrm>
          <a:prstGeom prst="rect">
            <a:avLst/>
          </a:prstGeom>
        </p:spPr>
        <p:txBody>
          <a:bodyPr vert="horz" anchor="t" anchorCtr="0"/>
          <a:lstStyle>
            <a:lvl1pPr marL="0" indent="0">
              <a:buNone/>
              <a:defRPr sz="7100" b="1" i="0">
                <a:solidFill>
                  <a:srgbClr val="4E2941"/>
                </a:solidFill>
                <a:latin typeface="Arial"/>
                <a:cs typeface="Arial"/>
              </a:defRPr>
            </a:lvl1pPr>
          </a:lstStyle>
          <a:p>
            <a:pPr lvl="0"/>
            <a:r>
              <a:rPr lang="fr-FR"/>
              <a:t>XX</a:t>
            </a:r>
          </a:p>
        </p:txBody>
      </p:sp>
      <p:sp>
        <p:nvSpPr>
          <p:cNvPr id="17" name="Espace réservé du texte 16"/>
          <p:cNvSpPr>
            <a:spLocks noGrp="1"/>
          </p:cNvSpPr>
          <p:nvPr>
            <p:ph type="body" sz="quarter" idx="16"/>
          </p:nvPr>
        </p:nvSpPr>
        <p:spPr>
          <a:xfrm>
            <a:off x="5562600" y="2711450"/>
            <a:ext cx="2703513" cy="893763"/>
          </a:xfrm>
          <a:prstGeom prst="rect">
            <a:avLst/>
          </a:prstGeom>
        </p:spPr>
        <p:txBody>
          <a:bodyPr vert="horz"/>
          <a:lstStyle>
            <a:lvl1pPr marL="0" indent="0">
              <a:buNone/>
              <a:defRPr sz="1000">
                <a:solidFill>
                  <a:srgbClr val="4E2941"/>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fr-FR"/>
              <a:t>Cliquez pour modifier les styles du texte du masque</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4E2941"/>
                </a:solidFill>
                <a:latin typeface="Arial"/>
                <a:cs typeface="Arial"/>
              </a:defRPr>
            </a:lvl1pPr>
          </a:lstStyle>
          <a:p>
            <a:pPr lvl="0"/>
            <a:r>
              <a:rPr lang="fr-FR"/>
              <a:t>Sous-titre</a:t>
            </a:r>
          </a:p>
        </p:txBody>
      </p:sp>
      <p:sp>
        <p:nvSpPr>
          <p:cNvPr id="11"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6503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5" name="Image 4" descr="courb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27" y="0"/>
            <a:ext cx="9130473" cy="5143500"/>
          </a:xfrm>
          <a:prstGeom prst="rect">
            <a:avLst/>
          </a:prstGeom>
        </p:spPr>
      </p:pic>
      <p:pic>
        <p:nvPicPr>
          <p:cNvPr id="6" name="Image 5" descr="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491" y="348834"/>
            <a:ext cx="1030224" cy="1219200"/>
          </a:xfrm>
          <a:prstGeom prst="rect">
            <a:avLst/>
          </a:prstGeom>
        </p:spPr>
      </p:pic>
      <p:pic>
        <p:nvPicPr>
          <p:cNvPr id="2" name="Image 1" descr="viole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7456553" cy="5143500"/>
          </a:xfrm>
          <a:prstGeom prst="rect">
            <a:avLst/>
          </a:prstGeom>
        </p:spPr>
      </p:pic>
      <p:pic>
        <p:nvPicPr>
          <p:cNvPr id="10" name="Image 9" descr="formes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82143" y="2214461"/>
            <a:ext cx="2523744" cy="2286000"/>
          </a:xfrm>
          <a:prstGeom prst="rect">
            <a:avLst/>
          </a:prstGeom>
        </p:spPr>
      </p:pic>
      <p:sp>
        <p:nvSpPr>
          <p:cNvPr id="8" name="Titre 1"/>
          <p:cNvSpPr>
            <a:spLocks noGrp="1"/>
          </p:cNvSpPr>
          <p:nvPr>
            <p:ph type="ctrTitle" hasCustomPrompt="1"/>
          </p:nvPr>
        </p:nvSpPr>
        <p:spPr>
          <a:xfrm>
            <a:off x="627005" y="2149080"/>
            <a:ext cx="2336233" cy="420466"/>
          </a:xfrm>
          <a:prstGeom prst="rect">
            <a:avLst/>
          </a:prstGeom>
        </p:spPr>
        <p:txBody>
          <a:bodyPr anchor="t" anchorCtr="0">
            <a:normAutofit/>
          </a:bodyPr>
          <a:lstStyle>
            <a:lvl1pPr algn="l">
              <a:defRPr sz="2100">
                <a:solidFill>
                  <a:srgbClr val="FFFFFF"/>
                </a:solidFill>
                <a:latin typeface="Hermes-Thin"/>
                <a:cs typeface="Hermes-Thin"/>
              </a:defRPr>
            </a:lvl1pPr>
          </a:lstStyle>
          <a:p>
            <a:r>
              <a:rPr lang="fr-FR"/>
              <a:t>partie</a:t>
            </a:r>
          </a:p>
        </p:txBody>
      </p:sp>
      <p:sp>
        <p:nvSpPr>
          <p:cNvPr id="9" name="Sous-titre 2"/>
          <p:cNvSpPr>
            <a:spLocks noGrp="1"/>
          </p:cNvSpPr>
          <p:nvPr>
            <p:ph type="subTitle" idx="1" hasCustomPrompt="1"/>
          </p:nvPr>
        </p:nvSpPr>
        <p:spPr>
          <a:xfrm>
            <a:off x="627005" y="2420750"/>
            <a:ext cx="3388653" cy="2465502"/>
          </a:xfrm>
          <a:prstGeom prst="rect">
            <a:avLst/>
          </a:prstGeom>
        </p:spPr>
        <p:txBody>
          <a:bodyPr anchor="t" anchorCtr="0">
            <a:normAutofit/>
          </a:bodyPr>
          <a:lstStyle>
            <a:lvl1pPr marL="0" indent="0" algn="l">
              <a:buNone/>
              <a:defRPr sz="3800">
                <a:solidFill>
                  <a:schemeClr val="bg1"/>
                </a:solidFill>
                <a:latin typeface="Hermes-Regular"/>
                <a:cs typeface="Hermes-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titre</a:t>
            </a:r>
          </a:p>
        </p:txBody>
      </p:sp>
    </p:spTree>
    <p:extLst>
      <p:ext uri="{BB962C8B-B14F-4D97-AF65-F5344CB8AC3E}">
        <p14:creationId xmlns:p14="http://schemas.microsoft.com/office/powerpoint/2010/main" val="250240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En-tête de section">
    <p:spTree>
      <p:nvGrpSpPr>
        <p:cNvPr id="1" name=""/>
        <p:cNvGrpSpPr/>
        <p:nvPr/>
      </p:nvGrpSpPr>
      <p:grpSpPr>
        <a:xfrm>
          <a:off x="0" y="0"/>
          <a:ext cx="0" cy="0"/>
          <a:chOff x="0" y="0"/>
          <a:chExt cx="0" cy="0"/>
        </a:xfrm>
      </p:grpSpPr>
      <p:pic>
        <p:nvPicPr>
          <p:cNvPr id="3" name="Image 2" descr="courb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27" y="0"/>
            <a:ext cx="9130473" cy="5143500"/>
          </a:xfrm>
          <a:prstGeom prst="rect">
            <a:avLst/>
          </a:prstGeom>
        </p:spPr>
      </p:pic>
      <p:pic>
        <p:nvPicPr>
          <p:cNvPr id="11" name="Image 10" descr="formes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27" y="-2204"/>
            <a:ext cx="7456553" cy="5143500"/>
          </a:xfrm>
          <a:prstGeom prst="rect">
            <a:avLst/>
          </a:prstGeom>
        </p:spPr>
      </p:pic>
      <p:sp>
        <p:nvSpPr>
          <p:cNvPr id="8" name="Titre 1"/>
          <p:cNvSpPr>
            <a:spLocks noGrp="1"/>
          </p:cNvSpPr>
          <p:nvPr>
            <p:ph type="ctrTitle" hasCustomPrompt="1"/>
          </p:nvPr>
        </p:nvSpPr>
        <p:spPr>
          <a:xfrm>
            <a:off x="627005" y="2149080"/>
            <a:ext cx="2336233" cy="420466"/>
          </a:xfrm>
          <a:prstGeom prst="rect">
            <a:avLst/>
          </a:prstGeom>
        </p:spPr>
        <p:txBody>
          <a:bodyPr anchor="t" anchorCtr="0">
            <a:normAutofit/>
          </a:bodyPr>
          <a:lstStyle>
            <a:lvl1pPr algn="l">
              <a:defRPr sz="2100">
                <a:solidFill>
                  <a:srgbClr val="FFFFFF"/>
                </a:solidFill>
                <a:latin typeface="Hermes-Thin"/>
                <a:cs typeface="Hermes-Thin"/>
              </a:defRPr>
            </a:lvl1pPr>
          </a:lstStyle>
          <a:p>
            <a:r>
              <a:rPr lang="fr-FR"/>
              <a:t>partie</a:t>
            </a:r>
          </a:p>
        </p:txBody>
      </p:sp>
      <p:sp>
        <p:nvSpPr>
          <p:cNvPr id="9" name="Sous-titre 2"/>
          <p:cNvSpPr>
            <a:spLocks noGrp="1"/>
          </p:cNvSpPr>
          <p:nvPr>
            <p:ph type="subTitle" idx="1" hasCustomPrompt="1"/>
          </p:nvPr>
        </p:nvSpPr>
        <p:spPr>
          <a:xfrm>
            <a:off x="627005" y="2420750"/>
            <a:ext cx="3388653" cy="2465502"/>
          </a:xfrm>
          <a:prstGeom prst="rect">
            <a:avLst/>
          </a:prstGeom>
        </p:spPr>
        <p:txBody>
          <a:bodyPr anchor="t" anchorCtr="0">
            <a:normAutofit/>
          </a:bodyPr>
          <a:lstStyle>
            <a:lvl1pPr marL="0" indent="0" algn="l">
              <a:buNone/>
              <a:defRPr sz="3800">
                <a:solidFill>
                  <a:schemeClr val="bg1"/>
                </a:solidFill>
                <a:latin typeface="Hermes-Regular"/>
                <a:cs typeface="Hermes-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titre</a:t>
            </a:r>
          </a:p>
        </p:txBody>
      </p:sp>
      <p:pic>
        <p:nvPicPr>
          <p:cNvPr id="2" name="Image 1" descr="logo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4491" y="348834"/>
            <a:ext cx="1030224" cy="1219200"/>
          </a:xfrm>
          <a:prstGeom prst="rect">
            <a:avLst/>
          </a:prstGeom>
        </p:spPr>
      </p:pic>
      <p:pic>
        <p:nvPicPr>
          <p:cNvPr id="6" name="Image 5" descr="formes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82143" y="2214461"/>
            <a:ext cx="2523744" cy="2286000"/>
          </a:xfrm>
          <a:prstGeom prst="rect">
            <a:avLst/>
          </a:prstGeom>
        </p:spPr>
      </p:pic>
    </p:spTree>
    <p:extLst>
      <p:ext uri="{BB962C8B-B14F-4D97-AF65-F5344CB8AC3E}">
        <p14:creationId xmlns:p14="http://schemas.microsoft.com/office/powerpoint/2010/main" val="285569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5" name="Image 4" descr="courb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27" y="0"/>
            <a:ext cx="9130473" cy="5143500"/>
          </a:xfrm>
          <a:prstGeom prst="rect">
            <a:avLst/>
          </a:prstGeom>
        </p:spPr>
      </p:pic>
      <p:pic>
        <p:nvPicPr>
          <p:cNvPr id="6" name="Image 5" descr="logo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491" y="348834"/>
            <a:ext cx="1030224" cy="1219200"/>
          </a:xfrm>
          <a:prstGeom prst="rect">
            <a:avLst/>
          </a:prstGeom>
        </p:spPr>
      </p:pic>
      <p:pic>
        <p:nvPicPr>
          <p:cNvPr id="2" name="Image 1" descr="bleu.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7456553" cy="5143500"/>
          </a:xfrm>
          <a:prstGeom prst="rect">
            <a:avLst/>
          </a:prstGeom>
        </p:spPr>
      </p:pic>
      <p:pic>
        <p:nvPicPr>
          <p:cNvPr id="7" name="Image 6" descr="formes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82143" y="2214461"/>
            <a:ext cx="2523744" cy="2286000"/>
          </a:xfrm>
          <a:prstGeom prst="rect">
            <a:avLst/>
          </a:prstGeom>
        </p:spPr>
      </p:pic>
      <p:sp>
        <p:nvSpPr>
          <p:cNvPr id="9" name="Titre 1"/>
          <p:cNvSpPr>
            <a:spLocks noGrp="1"/>
          </p:cNvSpPr>
          <p:nvPr>
            <p:ph type="ctrTitle" hasCustomPrompt="1"/>
          </p:nvPr>
        </p:nvSpPr>
        <p:spPr>
          <a:xfrm>
            <a:off x="627005" y="2149080"/>
            <a:ext cx="2336233" cy="420466"/>
          </a:xfrm>
          <a:prstGeom prst="rect">
            <a:avLst/>
          </a:prstGeom>
        </p:spPr>
        <p:txBody>
          <a:bodyPr anchor="t" anchorCtr="0">
            <a:normAutofit/>
          </a:bodyPr>
          <a:lstStyle>
            <a:lvl1pPr algn="l">
              <a:defRPr sz="2100">
                <a:solidFill>
                  <a:srgbClr val="FFFFFF"/>
                </a:solidFill>
                <a:latin typeface="Hermes-Thin"/>
                <a:cs typeface="Hermes-Thin"/>
              </a:defRPr>
            </a:lvl1pPr>
          </a:lstStyle>
          <a:p>
            <a:r>
              <a:rPr lang="fr-FR"/>
              <a:t>partie</a:t>
            </a:r>
          </a:p>
        </p:txBody>
      </p:sp>
      <p:sp>
        <p:nvSpPr>
          <p:cNvPr id="10" name="Sous-titre 2"/>
          <p:cNvSpPr>
            <a:spLocks noGrp="1"/>
          </p:cNvSpPr>
          <p:nvPr>
            <p:ph type="subTitle" idx="1" hasCustomPrompt="1"/>
          </p:nvPr>
        </p:nvSpPr>
        <p:spPr>
          <a:xfrm>
            <a:off x="627005" y="2420750"/>
            <a:ext cx="3388653" cy="2465502"/>
          </a:xfrm>
          <a:prstGeom prst="rect">
            <a:avLst/>
          </a:prstGeom>
        </p:spPr>
        <p:txBody>
          <a:bodyPr anchor="t" anchorCtr="0">
            <a:normAutofit/>
          </a:bodyPr>
          <a:lstStyle>
            <a:lvl1pPr marL="0" indent="0" algn="l">
              <a:buNone/>
              <a:defRPr sz="3800">
                <a:solidFill>
                  <a:schemeClr val="bg1"/>
                </a:solidFill>
                <a:latin typeface="Hermes-Regular"/>
                <a:cs typeface="Hermes-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titre</a:t>
            </a:r>
          </a:p>
        </p:txBody>
      </p:sp>
    </p:spTree>
    <p:extLst>
      <p:ext uri="{BB962C8B-B14F-4D97-AF65-F5344CB8AC3E}">
        <p14:creationId xmlns:p14="http://schemas.microsoft.com/office/powerpoint/2010/main" val="199167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7" name="Image 16"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sp>
        <p:nvSpPr>
          <p:cNvPr id="14"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86154D"/>
                </a:solidFill>
                <a:latin typeface="Arial"/>
                <a:cs typeface="Arial"/>
              </a:defRPr>
            </a:lvl1pPr>
          </a:lstStyle>
          <a:p>
            <a:r>
              <a:rPr lang="fr-FR" err="1"/>
              <a:t>Sur-titre</a:t>
            </a:r>
            <a:endParaRPr lang="fr-FR"/>
          </a:p>
        </p:txBody>
      </p:sp>
      <p:sp>
        <p:nvSpPr>
          <p:cNvPr id="15"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86154D"/>
                </a:solidFill>
                <a:latin typeface="Arial"/>
                <a:cs typeface="Arial"/>
              </a:defRPr>
            </a:lvl1pPr>
          </a:lstStyle>
          <a:p>
            <a:pPr lvl="0"/>
            <a:r>
              <a:rPr lang="fr-FR"/>
              <a:t>Sous-titre</a:t>
            </a:r>
          </a:p>
        </p:txBody>
      </p:sp>
      <p:sp>
        <p:nvSpPr>
          <p:cNvPr id="20" name="Rectangle 19"/>
          <p:cNvSpPr/>
          <p:nvPr userDrawn="1"/>
        </p:nvSpPr>
        <p:spPr>
          <a:xfrm>
            <a:off x="0" y="1569950"/>
            <a:ext cx="9144000" cy="2581305"/>
          </a:xfrm>
          <a:prstGeom prst="rect">
            <a:avLst/>
          </a:prstGeom>
          <a:solidFill>
            <a:srgbClr val="8615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descr="logo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976" y="4411797"/>
            <a:ext cx="1639824" cy="560832"/>
          </a:xfrm>
          <a:prstGeom prst="rect">
            <a:avLst/>
          </a:prstGeom>
        </p:spPr>
      </p:pic>
    </p:spTree>
    <p:extLst>
      <p:ext uri="{BB962C8B-B14F-4D97-AF65-F5344CB8AC3E}">
        <p14:creationId xmlns:p14="http://schemas.microsoft.com/office/powerpoint/2010/main" val="32261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0" name="Image 9"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5" name="Image 1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86154D"/>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2" name="Espace réservé pour une image  14"/>
          <p:cNvSpPr>
            <a:spLocks noGrp="1"/>
          </p:cNvSpPr>
          <p:nvPr>
            <p:ph type="pic" sz="quarter" idx="10"/>
          </p:nvPr>
        </p:nvSpPr>
        <p:spPr>
          <a:xfrm>
            <a:off x="5561950" y="1387475"/>
            <a:ext cx="3124849" cy="2257425"/>
          </a:xfrm>
          <a:prstGeom prst="rect">
            <a:avLst/>
          </a:prstGeom>
        </p:spPr>
        <p:txBody>
          <a:bodyPr/>
          <a:lstStyle/>
          <a:p>
            <a:endParaRPr lang="fr-FR"/>
          </a:p>
        </p:txBody>
      </p:sp>
      <p:sp>
        <p:nvSpPr>
          <p:cNvPr id="13"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86154D"/>
                </a:solidFill>
                <a:latin typeface="Arial"/>
                <a:cs typeface="Arial"/>
              </a:defRPr>
            </a:lvl1pPr>
          </a:lstStyle>
          <a:p>
            <a:pPr lvl="0"/>
            <a:r>
              <a:rPr lang="fr-FR"/>
              <a:t>Sous-titre</a:t>
            </a:r>
          </a:p>
        </p:txBody>
      </p:sp>
    </p:spTree>
    <p:extLst>
      <p:ext uri="{BB962C8B-B14F-4D97-AF65-F5344CB8AC3E}">
        <p14:creationId xmlns:p14="http://schemas.microsoft.com/office/powerpoint/2010/main" val="228338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7" name="Image 6"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0" name="Image 9"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8"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86154D"/>
                </a:solidFill>
                <a:latin typeface="Arial"/>
                <a:cs typeface="Arial"/>
              </a:defRPr>
            </a:lvl1pPr>
          </a:lstStyle>
          <a:p>
            <a:r>
              <a:rPr lang="fr-FR" err="1"/>
              <a:t>Sur-titre</a:t>
            </a:r>
            <a:endParaRPr lang="fr-FR"/>
          </a:p>
        </p:txBody>
      </p:sp>
      <p:sp>
        <p:nvSpPr>
          <p:cNvPr id="9"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2" name="Espace réservé du contenu 16"/>
          <p:cNvSpPr>
            <a:spLocks noGrp="1"/>
          </p:cNvSpPr>
          <p:nvPr>
            <p:ph sz="quarter" idx="11"/>
          </p:nvPr>
        </p:nvSpPr>
        <p:spPr>
          <a:xfrm>
            <a:off x="457200" y="1717675"/>
            <a:ext cx="8229600" cy="2639380"/>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86154D"/>
                </a:solidFill>
                <a:latin typeface="Arial"/>
                <a:cs typeface="Arial"/>
              </a:defRPr>
            </a:lvl1pPr>
          </a:lstStyle>
          <a:p>
            <a:pPr lvl="0"/>
            <a:r>
              <a:rPr lang="fr-FR"/>
              <a:t>Sous-titre</a:t>
            </a:r>
          </a:p>
        </p:txBody>
      </p:sp>
    </p:spTree>
    <p:extLst>
      <p:ext uri="{BB962C8B-B14F-4D97-AF65-F5344CB8AC3E}">
        <p14:creationId xmlns:p14="http://schemas.microsoft.com/office/powerpoint/2010/main" val="146626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1" name="Image 10" descr="courbes-o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6577" y="0"/>
            <a:ext cx="7517423" cy="5143500"/>
          </a:xfrm>
          <a:prstGeom prst="rect">
            <a:avLst/>
          </a:prstGeom>
        </p:spPr>
      </p:pic>
      <p:pic>
        <p:nvPicPr>
          <p:cNvPr id="12" name="Image 1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2018" y="3699227"/>
            <a:ext cx="951039" cy="1118870"/>
          </a:xfrm>
          <a:prstGeom prst="rect">
            <a:avLst/>
          </a:prstGeom>
        </p:spPr>
      </p:pic>
      <p:sp>
        <p:nvSpPr>
          <p:cNvPr id="9" name="Titre 1"/>
          <p:cNvSpPr>
            <a:spLocks noGrp="1"/>
          </p:cNvSpPr>
          <p:nvPr>
            <p:ph type="title" hasCustomPrompt="1"/>
          </p:nvPr>
        </p:nvSpPr>
        <p:spPr>
          <a:xfrm>
            <a:off x="457200" y="205979"/>
            <a:ext cx="8229600" cy="376138"/>
          </a:xfrm>
          <a:prstGeom prst="rect">
            <a:avLst/>
          </a:prstGeom>
        </p:spPr>
        <p:txBody>
          <a:bodyPr anchor="t" anchorCtr="0">
            <a:normAutofit/>
          </a:bodyPr>
          <a:lstStyle>
            <a:lvl1pPr algn="l">
              <a:defRPr sz="1800" baseline="0">
                <a:solidFill>
                  <a:srgbClr val="86154D"/>
                </a:solidFill>
                <a:latin typeface="Arial"/>
                <a:cs typeface="Arial"/>
              </a:defRPr>
            </a:lvl1pPr>
          </a:lstStyle>
          <a:p>
            <a:r>
              <a:rPr lang="fr-FR" err="1"/>
              <a:t>Sur-titre</a:t>
            </a:r>
            <a:endParaRPr lang="fr-FR"/>
          </a:p>
        </p:txBody>
      </p:sp>
      <p:sp>
        <p:nvSpPr>
          <p:cNvPr id="10" name="Espace réservé du texte 4"/>
          <p:cNvSpPr>
            <a:spLocks noGrp="1"/>
          </p:cNvSpPr>
          <p:nvPr>
            <p:ph type="body" sz="quarter" idx="12" hasCustomPrompt="1"/>
          </p:nvPr>
        </p:nvSpPr>
        <p:spPr>
          <a:xfrm>
            <a:off x="457200" y="465014"/>
            <a:ext cx="8229600" cy="687387"/>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aseline="0">
                <a:latin typeface="Arial"/>
                <a:cs typeface="Arial"/>
              </a:defRPr>
            </a:lvl1pPr>
          </a:lstStyle>
          <a:p>
            <a:pPr lvl="0"/>
            <a:r>
              <a:rPr lang="fr-FR"/>
              <a:t>Titre de la présentation</a:t>
            </a:r>
          </a:p>
        </p:txBody>
      </p:sp>
      <p:sp>
        <p:nvSpPr>
          <p:cNvPr id="13" name="Espace réservé du contenu 16"/>
          <p:cNvSpPr>
            <a:spLocks noGrp="1"/>
          </p:cNvSpPr>
          <p:nvPr>
            <p:ph sz="quarter" idx="11"/>
          </p:nvPr>
        </p:nvSpPr>
        <p:spPr>
          <a:xfrm>
            <a:off x="457200" y="1717675"/>
            <a:ext cx="4740275" cy="2992438"/>
          </a:xfrm>
          <a:prstGeom prst="rect">
            <a:avLst/>
          </a:prstGeom>
        </p:spPr>
        <p:txBody>
          <a:bodyPr>
            <a:normAutofit/>
          </a:bodyPr>
          <a:lstStyle>
            <a:lvl1pPr marL="0" indent="0">
              <a:buSzPct val="100000"/>
              <a:buFontTx/>
              <a:buNone/>
              <a:defRPr sz="1400">
                <a:latin typeface="Arial"/>
                <a:cs typeface="Arial"/>
              </a:defRPr>
            </a:lvl1pPr>
            <a:lvl2pPr marL="742950" indent="-285750">
              <a:buSzPct val="100000"/>
              <a:buFontTx/>
              <a:buBlip>
                <a:blip r:embed="rId4" r:link="rId5"/>
              </a:buBlip>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4"/>
          <p:cNvSpPr>
            <a:spLocks noGrp="1"/>
          </p:cNvSpPr>
          <p:nvPr>
            <p:ph type="body" sz="quarter" idx="15" hasCustomPrompt="1"/>
          </p:nvPr>
        </p:nvSpPr>
        <p:spPr>
          <a:xfrm>
            <a:off x="5562600" y="1717675"/>
            <a:ext cx="2703893" cy="1075309"/>
          </a:xfrm>
          <a:prstGeom prst="rect">
            <a:avLst/>
          </a:prstGeom>
        </p:spPr>
        <p:txBody>
          <a:bodyPr vert="horz" anchor="t" anchorCtr="0"/>
          <a:lstStyle>
            <a:lvl1pPr marL="0" indent="0">
              <a:buNone/>
              <a:defRPr sz="7100" b="1" i="0">
                <a:solidFill>
                  <a:srgbClr val="82004C"/>
                </a:solidFill>
                <a:latin typeface="Arial"/>
                <a:cs typeface="Arial"/>
              </a:defRPr>
            </a:lvl1pPr>
          </a:lstStyle>
          <a:p>
            <a:pPr lvl="0"/>
            <a:r>
              <a:rPr lang="fr-FR"/>
              <a:t>XX</a:t>
            </a:r>
          </a:p>
        </p:txBody>
      </p:sp>
      <p:sp>
        <p:nvSpPr>
          <p:cNvPr id="17" name="Espace réservé du texte 16"/>
          <p:cNvSpPr>
            <a:spLocks noGrp="1"/>
          </p:cNvSpPr>
          <p:nvPr>
            <p:ph type="body" sz="quarter" idx="16"/>
          </p:nvPr>
        </p:nvSpPr>
        <p:spPr>
          <a:xfrm>
            <a:off x="5562600" y="2711450"/>
            <a:ext cx="2703513" cy="893763"/>
          </a:xfrm>
          <a:prstGeom prst="rect">
            <a:avLst/>
          </a:prstGeom>
        </p:spPr>
        <p:txBody>
          <a:bodyPr vert="horz"/>
          <a:lstStyle>
            <a:lvl1pPr marL="0" indent="0">
              <a:buNone/>
              <a:defRPr sz="1000">
                <a:solidFill>
                  <a:srgbClr val="82004C"/>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fr-FR"/>
              <a:t>Cliquez pour modifier les styles du texte du masque</a:t>
            </a:r>
          </a:p>
        </p:txBody>
      </p:sp>
      <p:sp>
        <p:nvSpPr>
          <p:cNvPr id="18" name="Espace réservé du texte 17"/>
          <p:cNvSpPr>
            <a:spLocks noGrp="1"/>
          </p:cNvSpPr>
          <p:nvPr>
            <p:ph type="body" sz="quarter" idx="14" hasCustomPrompt="1"/>
          </p:nvPr>
        </p:nvSpPr>
        <p:spPr>
          <a:xfrm>
            <a:off x="457200" y="1034846"/>
            <a:ext cx="8229600" cy="452785"/>
          </a:xfrm>
          <a:prstGeom prst="rect">
            <a:avLst/>
          </a:prstGeom>
        </p:spPr>
        <p:txBody>
          <a:bodyPr vert="horz"/>
          <a:lstStyle>
            <a:lvl1pPr marL="0" indent="0">
              <a:buNone/>
              <a:defRPr sz="2200" b="1" i="0" baseline="0">
                <a:solidFill>
                  <a:srgbClr val="86154D"/>
                </a:solidFill>
                <a:latin typeface="Arial"/>
                <a:cs typeface="Arial"/>
              </a:defRPr>
            </a:lvl1pPr>
          </a:lstStyle>
          <a:p>
            <a:pPr lvl="0"/>
            <a:r>
              <a:rPr lang="fr-FR"/>
              <a:t>Sous-titre</a:t>
            </a:r>
          </a:p>
        </p:txBody>
      </p:sp>
    </p:spTree>
    <p:extLst>
      <p:ext uri="{BB962C8B-B14F-4D97-AF65-F5344CB8AC3E}">
        <p14:creationId xmlns:p14="http://schemas.microsoft.com/office/powerpoint/2010/main" val="195036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942387"/>
      </p:ext>
    </p:extLst>
  </p:cSld>
  <p:clrMap bg1="lt1" tx1="dk1" bg2="lt2" tx2="dk2" accent1="accent1" accent2="accent2" accent3="accent3" accent4="accent4" accent5="accent5" accent6="accent6" hlink="hlink" folHlink="folHlink"/>
  <p:sldLayoutIdLst>
    <p:sldLayoutId id="2147483680" r:id="rId1"/>
    <p:sldLayoutId id="2147483672" r:id="rId2"/>
    <p:sldLayoutId id="2147483673" r:id="rId3"/>
    <p:sldLayoutId id="2147483674" r:id="rId4"/>
    <p:sldLayoutId id="2147483675" r:id="rId5"/>
    <p:sldLayoutId id="2147483649" r:id="rId6"/>
    <p:sldLayoutId id="2147483650" r:id="rId7"/>
    <p:sldLayoutId id="2147483651" r:id="rId8"/>
    <p:sldLayoutId id="2147483652"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6" r:id="rId22"/>
    <p:sldLayoutId id="2147483677" r:id="rId23"/>
    <p:sldLayoutId id="2147483678" r:id="rId24"/>
    <p:sldLayoutId id="2147483679" r:id="rId2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us-titre 10"/>
          <p:cNvSpPr>
            <a:spLocks noGrp="1"/>
          </p:cNvSpPr>
          <p:nvPr>
            <p:ph type="subTitle" idx="1"/>
          </p:nvPr>
        </p:nvSpPr>
        <p:spPr>
          <a:xfrm>
            <a:off x="5436775" y="2422041"/>
            <a:ext cx="3303181" cy="729457"/>
          </a:xfrm>
        </p:spPr>
        <p:txBody>
          <a:bodyPr>
            <a:noAutofit/>
          </a:bodyPr>
          <a:lstStyle/>
          <a:p>
            <a:r>
              <a:rPr lang="fr-FR" sz="2400" dirty="0"/>
              <a:t>Projet SICODOM</a:t>
            </a:r>
          </a:p>
        </p:txBody>
      </p:sp>
      <p:sp>
        <p:nvSpPr>
          <p:cNvPr id="12" name="Espace réservé du texte 7"/>
          <p:cNvSpPr txBox="1">
            <a:spLocks/>
          </p:cNvSpPr>
          <p:nvPr/>
        </p:nvSpPr>
        <p:spPr>
          <a:xfrm>
            <a:off x="5456048" y="3975547"/>
            <a:ext cx="3352800" cy="7620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900" kern="1200">
                <a:solidFill>
                  <a:schemeClr val="tx1"/>
                </a:solidFill>
                <a:latin typeface="Hermes-Regular"/>
                <a:ea typeface="+mn-ea"/>
                <a:cs typeface="Hermes-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a:solidFill>
                  <a:srgbClr val="86154D"/>
                </a:solidFill>
              </a:rPr>
              <a:t>Présentation</a:t>
            </a:r>
          </a:p>
          <a:p>
            <a:endParaRPr lang="fr-FR"/>
          </a:p>
        </p:txBody>
      </p:sp>
      <p:sp>
        <p:nvSpPr>
          <p:cNvPr id="7" name="Titre 9"/>
          <p:cNvSpPr>
            <a:spLocks noGrp="1"/>
          </p:cNvSpPr>
          <p:nvPr/>
        </p:nvSpPr>
        <p:spPr>
          <a:xfrm>
            <a:off x="5436775" y="3265539"/>
            <a:ext cx="3557548" cy="595967"/>
          </a:xfrm>
          <a:prstGeom prst="rect">
            <a:avLst/>
          </a:prstGeom>
        </p:spPr>
        <p:txBody>
          <a:bodyPr anchor="t" anchorCtr="0">
            <a:noAutofit/>
          </a:bodyPr>
          <a:lstStyle>
            <a:lvl1pPr algn="l" defTabSz="457200" rtl="0" eaLnBrk="1" latinLnBrk="0" hangingPunct="1">
              <a:spcBef>
                <a:spcPct val="0"/>
              </a:spcBef>
              <a:buNone/>
              <a:defRPr sz="2100" kern="1200">
                <a:solidFill>
                  <a:srgbClr val="86154D"/>
                </a:solidFill>
                <a:latin typeface="Hermes-Thin"/>
                <a:ea typeface="+mj-ea"/>
                <a:cs typeface="Hermes-Thin"/>
              </a:defRPr>
            </a:lvl1pPr>
          </a:lstStyle>
          <a:p>
            <a:br>
              <a:rPr lang="fr-FR" sz="1600" dirty="0">
                <a:solidFill>
                  <a:schemeClr val="tx1"/>
                </a:solidFill>
              </a:rPr>
            </a:br>
            <a:endParaRPr lang="fr-FR" sz="1600" dirty="0">
              <a:solidFill>
                <a:schemeClr val="tx1"/>
              </a:solidFill>
            </a:endParaRPr>
          </a:p>
        </p:txBody>
      </p:sp>
    </p:spTree>
    <p:extLst>
      <p:ext uri="{BB962C8B-B14F-4D97-AF65-F5344CB8AC3E}">
        <p14:creationId xmlns:p14="http://schemas.microsoft.com/office/powerpoint/2010/main" val="8547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2"/>
          </p:nvPr>
        </p:nvSpPr>
        <p:spPr>
          <a:xfrm>
            <a:off x="542260" y="202744"/>
            <a:ext cx="8229600" cy="687387"/>
          </a:xfrm>
        </p:spPr>
        <p:txBody>
          <a:bodyPr>
            <a:normAutofit/>
          </a:bodyPr>
          <a:lstStyle/>
          <a:p>
            <a:pPr algn="r"/>
            <a:r>
              <a:rPr lang="fr-FR" sz="2800" dirty="0"/>
              <a:t>Qu’est-ce que SICODOM ?</a:t>
            </a:r>
          </a:p>
        </p:txBody>
      </p:sp>
      <p:sp>
        <p:nvSpPr>
          <p:cNvPr id="3" name="Espace réservé du contenu 2"/>
          <p:cNvSpPr>
            <a:spLocks noGrp="1"/>
          </p:cNvSpPr>
          <p:nvPr>
            <p:ph idx="4294967295"/>
          </p:nvPr>
        </p:nvSpPr>
        <p:spPr>
          <a:xfrm>
            <a:off x="322588" y="1703675"/>
            <a:ext cx="8449272" cy="1318846"/>
          </a:xfrm>
          <a:prstGeom prst="rect">
            <a:avLst/>
          </a:prstGeom>
        </p:spPr>
        <p:txBody>
          <a:bodyPr>
            <a:noAutofit/>
          </a:bodyPr>
          <a:lstStyle/>
          <a:p>
            <a:pPr algn="just">
              <a:lnSpc>
                <a:spcPct val="100000"/>
              </a:lnSpc>
              <a:spcBef>
                <a:spcPts val="0"/>
              </a:spcBef>
              <a:spcAft>
                <a:spcPts val="0"/>
              </a:spcAft>
            </a:pPr>
            <a:r>
              <a:rPr lang="fr-FR" sz="1600" dirty="0"/>
              <a:t>Mme Germaine souffre d’un ulcère de jambe depuis plusieurs mois. Ce vendredi matin, l’AVS trouve que ça sent mauvais dans la chambre de Germaine. </a:t>
            </a:r>
            <a:r>
              <a:rPr lang="fr-FR" sz="1600" dirty="0">
                <a:solidFill>
                  <a:srgbClr val="97005E"/>
                </a:solidFill>
              </a:rPr>
              <a:t>Elle</a:t>
            </a:r>
            <a:r>
              <a:rPr lang="fr-FR" sz="1600" dirty="0"/>
              <a:t> </a:t>
            </a:r>
            <a:r>
              <a:rPr lang="fr-FR" sz="1600" dirty="0">
                <a:solidFill>
                  <a:srgbClr val="97005E"/>
                </a:solidFill>
              </a:rPr>
              <a:t>le signale sur son téléphone. Cathy l’IDE, voyant le message décide de passer au domicile. Elle fait une photo de la plaie et l’envoie immédiatement à Dr House.</a:t>
            </a:r>
          </a:p>
        </p:txBody>
      </p:sp>
      <p:pic>
        <p:nvPicPr>
          <p:cNvPr id="4" name="Image 3"/>
          <p:cNvPicPr>
            <a:picLocks noChangeAspect="1"/>
          </p:cNvPicPr>
          <p:nvPr/>
        </p:nvPicPr>
        <p:blipFill rotWithShape="1">
          <a:blip r:embed="rId2" cstate="print"/>
          <a:srcRect l="32118" t="55673" r="24039"/>
          <a:stretch/>
        </p:blipFill>
        <p:spPr>
          <a:xfrm>
            <a:off x="5296450" y="2651157"/>
            <a:ext cx="3475410" cy="2098485"/>
          </a:xfrm>
          <a:prstGeom prst="rect">
            <a:avLst/>
          </a:prstGeom>
        </p:spPr>
      </p:pic>
      <p:sp>
        <p:nvSpPr>
          <p:cNvPr id="5" name="ZoneTexte 4"/>
          <p:cNvSpPr txBox="1"/>
          <p:nvPr/>
        </p:nvSpPr>
        <p:spPr>
          <a:xfrm>
            <a:off x="372207" y="2772178"/>
            <a:ext cx="4596742" cy="1977464"/>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97005E"/>
                </a:solidFill>
              </a:rPr>
              <a:t>Celui-ci modifie le protocole de prise en charge de la plaie depuis son ordinateur professionnel et en informe Cathy </a:t>
            </a:r>
            <a:r>
              <a:rPr lang="fr-FR" sz="1600" i="1" dirty="0">
                <a:solidFill>
                  <a:schemeClr val="tx1">
                    <a:lumMod val="75000"/>
                    <a:lumOff val="25000"/>
                  </a:schemeClr>
                </a:solidFill>
              </a:rPr>
              <a:t>(passage tous les jours, changement de type de pansement…).</a:t>
            </a:r>
          </a:p>
          <a:p>
            <a:endParaRPr lang="fr-FR" sz="600" i="1" dirty="0">
              <a:solidFill>
                <a:schemeClr val="tx1">
                  <a:lumMod val="75000"/>
                  <a:lumOff val="25000"/>
                </a:schemeClr>
              </a:solidFill>
            </a:endParaRPr>
          </a:p>
          <a:p>
            <a:pPr marL="285750" indent="-285750">
              <a:buFont typeface="Arial" panose="020B0604020202020204" pitchFamily="34" charset="0"/>
              <a:buChar char="•"/>
            </a:pPr>
            <a:r>
              <a:rPr lang="fr-FR" sz="1600" dirty="0">
                <a:solidFill>
                  <a:schemeClr val="tx1">
                    <a:lumMod val="75000"/>
                    <a:lumOff val="25000"/>
                  </a:schemeClr>
                </a:solidFill>
              </a:rPr>
              <a:t>Au bout de trois jours la plaie ne coule plus et Mme Germaine va bien.</a:t>
            </a:r>
          </a:p>
          <a:p>
            <a:pPr marL="285750" indent="-285750">
              <a:buFont typeface="Arial" panose="020B0604020202020204" pitchFamily="34" charset="0"/>
              <a:buChar char="•"/>
            </a:pPr>
            <a:endParaRPr lang="fr-FR" sz="1600" dirty="0"/>
          </a:p>
        </p:txBody>
      </p:sp>
      <p:sp>
        <p:nvSpPr>
          <p:cNvPr id="7" name="Titre 1"/>
          <p:cNvSpPr>
            <a:spLocks noGrp="1"/>
          </p:cNvSpPr>
          <p:nvPr>
            <p:ph type="title"/>
          </p:nvPr>
        </p:nvSpPr>
        <p:spPr>
          <a:xfrm>
            <a:off x="187842" y="1146612"/>
            <a:ext cx="7543800" cy="404747"/>
          </a:xfrm>
        </p:spPr>
        <p:txBody>
          <a:bodyPr>
            <a:normAutofit/>
          </a:bodyPr>
          <a:lstStyle/>
          <a:p>
            <a:r>
              <a:rPr lang="fr-FR" sz="2000" dirty="0"/>
              <a:t>Vous en rêviez…</a:t>
            </a:r>
          </a:p>
        </p:txBody>
      </p:sp>
    </p:spTree>
    <p:extLst>
      <p:ext uri="{BB962C8B-B14F-4D97-AF65-F5344CB8AC3E}">
        <p14:creationId xmlns:p14="http://schemas.microsoft.com/office/powerpoint/2010/main" val="327645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553057" y="233316"/>
            <a:ext cx="8229600" cy="687387"/>
          </a:xfrm>
        </p:spPr>
        <p:txBody>
          <a:bodyPr/>
          <a:lstStyle/>
          <a:p>
            <a:pPr algn="r"/>
            <a:r>
              <a:rPr lang="fr-FR"/>
              <a:t>Bilan d’étape</a:t>
            </a:r>
          </a:p>
          <a:p>
            <a:endParaRPr lang="fr-FR"/>
          </a:p>
        </p:txBody>
      </p:sp>
      <p:sp>
        <p:nvSpPr>
          <p:cNvPr id="2" name="Rectangle 1"/>
          <p:cNvSpPr/>
          <p:nvPr/>
        </p:nvSpPr>
        <p:spPr>
          <a:xfrm>
            <a:off x="218776" y="2155450"/>
            <a:ext cx="813043" cy="369332"/>
          </a:xfrm>
          <a:prstGeom prst="rect">
            <a:avLst/>
          </a:prstGeom>
        </p:spPr>
        <p:txBody>
          <a:bodyPr wrap="none">
            <a:spAutoFit/>
          </a:bodyPr>
          <a:lstStyle/>
          <a:p>
            <a:pPr>
              <a:tabLst>
                <a:tab pos="622300" algn="l"/>
              </a:tabLst>
            </a:pPr>
            <a:r>
              <a:rPr lang="fr-FR"/>
              <a:t>	</a:t>
            </a:r>
            <a:endParaRPr lang="fr-FR" sz="2000"/>
          </a:p>
        </p:txBody>
      </p:sp>
      <p:sp>
        <p:nvSpPr>
          <p:cNvPr id="5" name="Espace réservé du texte 2"/>
          <p:cNvSpPr>
            <a:spLocks noGrp="1"/>
          </p:cNvSpPr>
          <p:nvPr>
            <p:ph type="body" sz="quarter" idx="12"/>
          </p:nvPr>
        </p:nvSpPr>
        <p:spPr>
          <a:xfrm>
            <a:off x="0" y="233316"/>
            <a:ext cx="9144000" cy="687387"/>
          </a:xfrm>
          <a:solidFill>
            <a:srgbClr val="97005E"/>
          </a:solidFill>
        </p:spPr>
        <p:txBody>
          <a:bodyPr/>
          <a:lstStyle/>
          <a:p>
            <a:pPr algn="r"/>
            <a:r>
              <a:rPr lang="fr-FR" dirty="0">
                <a:solidFill>
                  <a:schemeClr val="bg1"/>
                </a:solidFill>
              </a:rPr>
              <a:t>SICODOM</a:t>
            </a:r>
            <a:r>
              <a:rPr lang="fr-FR" dirty="0">
                <a:solidFill>
                  <a:srgbClr val="97005E"/>
                </a:solidFill>
              </a:rPr>
              <a:t>..</a:t>
            </a:r>
          </a:p>
          <a:p>
            <a:endParaRPr lang="fr-FR" dirty="0">
              <a:solidFill>
                <a:schemeClr val="bg1"/>
              </a:solidFill>
            </a:endParaRPr>
          </a:p>
        </p:txBody>
      </p:sp>
      <p:sp>
        <p:nvSpPr>
          <p:cNvPr id="6" name="ZoneTexte 5"/>
          <p:cNvSpPr txBox="1"/>
          <p:nvPr/>
        </p:nvSpPr>
        <p:spPr>
          <a:xfrm>
            <a:off x="95857" y="1176548"/>
            <a:ext cx="8563881" cy="1015663"/>
          </a:xfrm>
          <a:prstGeom prst="rect">
            <a:avLst/>
          </a:prstGeom>
          <a:noFill/>
        </p:spPr>
        <p:txBody>
          <a:bodyPr wrap="square" rtlCol="0">
            <a:spAutoFit/>
          </a:bodyPr>
          <a:lstStyle/>
          <a:p>
            <a:pPr algn="just"/>
            <a:r>
              <a:rPr lang="fr-FR" sz="2100" dirty="0">
                <a:solidFill>
                  <a:srgbClr val="97005E"/>
                </a:solidFill>
              </a:rPr>
              <a:t>SICODOM : Un outil de coordination </a:t>
            </a:r>
            <a:r>
              <a:rPr lang="fr-FR" sz="2100" dirty="0" err="1">
                <a:solidFill>
                  <a:srgbClr val="97005E"/>
                </a:solidFill>
              </a:rPr>
              <a:t>pluri-disciplinaire</a:t>
            </a:r>
            <a:r>
              <a:rPr lang="fr-FR" sz="2100" dirty="0">
                <a:solidFill>
                  <a:srgbClr val="97005E"/>
                </a:solidFill>
              </a:rPr>
              <a:t> autour du patient à domicile, centré sur l’équipe de soin </a:t>
            </a:r>
            <a:r>
              <a:rPr lang="fr-FR" sz="1600" i="1" dirty="0">
                <a:solidFill>
                  <a:srgbClr val="97005E"/>
                </a:solidFill>
              </a:rPr>
              <a:t>(art. 1111-4 du CSP) </a:t>
            </a:r>
            <a:r>
              <a:rPr lang="fr-FR" sz="2100" dirty="0">
                <a:solidFill>
                  <a:srgbClr val="97005E"/>
                </a:solidFill>
              </a:rPr>
              <a:t>:</a:t>
            </a:r>
          </a:p>
          <a:p>
            <a:endParaRPr lang="fr-FR" dirty="0"/>
          </a:p>
        </p:txBody>
      </p:sp>
      <p:sp>
        <p:nvSpPr>
          <p:cNvPr id="7" name="Rectangle 6"/>
          <p:cNvSpPr/>
          <p:nvPr/>
        </p:nvSpPr>
        <p:spPr>
          <a:xfrm>
            <a:off x="95857" y="3503684"/>
            <a:ext cx="8548481" cy="1785104"/>
          </a:xfrm>
          <a:prstGeom prst="rect">
            <a:avLst/>
          </a:prstGeom>
        </p:spPr>
        <p:txBody>
          <a:bodyPr wrap="square">
            <a:spAutoFit/>
          </a:bodyPr>
          <a:lstStyle/>
          <a:p>
            <a:r>
              <a:rPr lang="fr-FR" sz="2000" dirty="0"/>
              <a:t>Cahier de liaison numérique permettant :</a:t>
            </a:r>
          </a:p>
          <a:p>
            <a:pPr marL="742950" lvl="1" indent="-285750">
              <a:buClr>
                <a:srgbClr val="97005E"/>
              </a:buClr>
              <a:buFont typeface="Arial" panose="020B0604020202020204" pitchFamily="34" charset="0"/>
              <a:buChar char="•"/>
            </a:pPr>
            <a:r>
              <a:rPr lang="fr-FR" dirty="0"/>
              <a:t>L’échange structuré d’informations</a:t>
            </a:r>
          </a:p>
          <a:p>
            <a:pPr marL="742950" lvl="1" indent="-285750">
              <a:buClr>
                <a:srgbClr val="97005E"/>
              </a:buClr>
              <a:buFont typeface="Arial" panose="020B0604020202020204" pitchFamily="34" charset="0"/>
              <a:buChar char="•"/>
            </a:pPr>
            <a:r>
              <a:rPr lang="fr-FR" dirty="0"/>
              <a:t>Le partage de photos, documents et agenda</a:t>
            </a:r>
          </a:p>
          <a:p>
            <a:pPr marL="742950" lvl="1" indent="-285750">
              <a:buClr>
                <a:srgbClr val="97005E"/>
              </a:buClr>
              <a:buFont typeface="Arial" panose="020B0604020202020204" pitchFamily="34" charset="0"/>
              <a:buChar char="•"/>
            </a:pPr>
            <a:r>
              <a:rPr lang="fr-FR" dirty="0"/>
              <a:t>La gestion d’alertes </a:t>
            </a:r>
          </a:p>
          <a:p>
            <a:pPr marL="742950" lvl="1" indent="-285750">
              <a:buClr>
                <a:srgbClr val="97005E"/>
              </a:buClr>
              <a:buFont typeface="Arial" panose="020B0604020202020204" pitchFamily="34" charset="0"/>
              <a:buChar char="•"/>
            </a:pPr>
            <a:r>
              <a:rPr lang="fr-FR" dirty="0"/>
              <a:t>Un lien ville/hôpital</a:t>
            </a:r>
          </a:p>
          <a:p>
            <a:pPr lvl="1">
              <a:buClr>
                <a:srgbClr val="97005E"/>
              </a:buClr>
            </a:pPr>
            <a:endParaRPr lang="fr-FR" dirty="0"/>
          </a:p>
        </p:txBody>
      </p:sp>
      <p:sp>
        <p:nvSpPr>
          <p:cNvPr id="8" name="Rectangle 7"/>
          <p:cNvSpPr/>
          <p:nvPr/>
        </p:nvSpPr>
        <p:spPr>
          <a:xfrm>
            <a:off x="1452726" y="1924617"/>
            <a:ext cx="4572000" cy="1477328"/>
          </a:xfrm>
          <a:prstGeom prst="rect">
            <a:avLst/>
          </a:prstGeom>
        </p:spPr>
        <p:txBody>
          <a:bodyPr>
            <a:spAutoFit/>
          </a:bodyPr>
          <a:lstStyle/>
          <a:p>
            <a:pPr marL="742950" lvl="1" indent="-285750">
              <a:buClr>
                <a:srgbClr val="97005E"/>
              </a:buClr>
              <a:buFont typeface="Wingdings" panose="05000000000000000000" pitchFamily="2" charset="2"/>
              <a:buChar char=""/>
            </a:pPr>
            <a:r>
              <a:rPr lang="fr-FR" dirty="0"/>
              <a:t>Médecine de ville </a:t>
            </a:r>
          </a:p>
          <a:p>
            <a:pPr marL="742950" lvl="1" indent="-285750">
              <a:buClr>
                <a:srgbClr val="97005E"/>
              </a:buClr>
              <a:buFont typeface="Wingdings" panose="05000000000000000000" pitchFamily="2" charset="2"/>
              <a:buChar char=""/>
            </a:pPr>
            <a:r>
              <a:rPr lang="fr-FR" dirty="0"/>
              <a:t>Acteurs paramédicaux</a:t>
            </a:r>
          </a:p>
          <a:p>
            <a:pPr marL="742950" lvl="1" indent="-285750">
              <a:buClr>
                <a:srgbClr val="97005E"/>
              </a:buClr>
              <a:buFont typeface="Wingdings" panose="05000000000000000000" pitchFamily="2" charset="2"/>
              <a:buChar char=""/>
            </a:pPr>
            <a:r>
              <a:rPr lang="fr-FR" dirty="0"/>
              <a:t>Acteurs du médico-social</a:t>
            </a:r>
          </a:p>
          <a:p>
            <a:pPr marL="742950" lvl="1" indent="-285750">
              <a:buClr>
                <a:srgbClr val="97005E"/>
              </a:buClr>
              <a:buFont typeface="Wingdings" panose="05000000000000000000" pitchFamily="2" charset="2"/>
              <a:buChar char=""/>
            </a:pPr>
            <a:r>
              <a:rPr lang="fr-FR" dirty="0"/>
              <a:t>Acteurs du social</a:t>
            </a:r>
          </a:p>
          <a:p>
            <a:pPr marL="742950" lvl="1" indent="-285750">
              <a:buClr>
                <a:srgbClr val="97005E"/>
              </a:buClr>
              <a:buFont typeface="Wingdings" panose="05000000000000000000" pitchFamily="2" charset="2"/>
              <a:buChar char=""/>
            </a:pPr>
            <a:r>
              <a:rPr lang="fr-FR" dirty="0"/>
              <a:t>Structures de coordination</a:t>
            </a:r>
          </a:p>
        </p:txBody>
      </p:sp>
      <p:pic>
        <p:nvPicPr>
          <p:cNvPr id="9" name="Image 8"/>
          <p:cNvPicPr>
            <a:picLocks noChangeAspect="1"/>
          </p:cNvPicPr>
          <p:nvPr/>
        </p:nvPicPr>
        <p:blipFill>
          <a:blip r:embed="rId2"/>
          <a:stretch>
            <a:fillRect/>
          </a:stretch>
        </p:blipFill>
        <p:spPr>
          <a:xfrm>
            <a:off x="5619778" y="2729361"/>
            <a:ext cx="3379442" cy="2322973"/>
          </a:xfrm>
          <a:prstGeom prst="rect">
            <a:avLst/>
          </a:prstGeom>
        </p:spPr>
      </p:pic>
    </p:spTree>
    <p:extLst>
      <p:ext uri="{BB962C8B-B14F-4D97-AF65-F5344CB8AC3E}">
        <p14:creationId xmlns:p14="http://schemas.microsoft.com/office/powerpoint/2010/main" val="7709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667827" y="275729"/>
            <a:ext cx="8229600" cy="687387"/>
          </a:xfrm>
        </p:spPr>
        <p:txBody>
          <a:bodyPr/>
          <a:lstStyle/>
          <a:p>
            <a:pPr algn="r"/>
            <a:r>
              <a:rPr lang="fr-FR" dirty="0"/>
              <a:t>Quel public</a:t>
            </a:r>
          </a:p>
          <a:p>
            <a:endParaRPr lang="fr-FR" dirty="0"/>
          </a:p>
        </p:txBody>
      </p:sp>
      <p:sp>
        <p:nvSpPr>
          <p:cNvPr id="31" name="Rectangle 30"/>
          <p:cNvSpPr/>
          <p:nvPr/>
        </p:nvSpPr>
        <p:spPr>
          <a:xfrm>
            <a:off x="255069" y="1363552"/>
            <a:ext cx="8534512" cy="3754874"/>
          </a:xfrm>
          <a:prstGeom prst="rect">
            <a:avLst/>
          </a:prstGeom>
        </p:spPr>
        <p:txBody>
          <a:bodyPr wrap="square">
            <a:spAutoFit/>
          </a:bodyPr>
          <a:lstStyle/>
          <a:p>
            <a:pPr marL="457200" indent="-457200">
              <a:buFont typeface="Arial" panose="020B0604020202020204" pitchFamily="34" charset="0"/>
              <a:buChar char="•"/>
            </a:pPr>
            <a:r>
              <a:rPr lang="fr-FR" sz="2000" b="1" dirty="0"/>
              <a:t>Conditions d’inclusion d’un patient dans SICODOM : </a:t>
            </a:r>
          </a:p>
          <a:p>
            <a:pPr marL="914400" lvl="1" indent="-457200">
              <a:buClr>
                <a:srgbClr val="97005E"/>
              </a:buClr>
              <a:buFont typeface="Arial" panose="020B0604020202020204" pitchFamily="34" charset="0"/>
              <a:buChar char="•"/>
            </a:pPr>
            <a:r>
              <a:rPr lang="fr-FR" dirty="0"/>
              <a:t>Personne âgée ou en perte d’autonomie à domicile</a:t>
            </a:r>
          </a:p>
          <a:p>
            <a:pPr marL="914400" lvl="1" indent="-457200">
              <a:buClr>
                <a:srgbClr val="97005E"/>
              </a:buClr>
              <a:buFont typeface="Arial" panose="020B0604020202020204" pitchFamily="34" charset="0"/>
              <a:buChar char="•"/>
            </a:pPr>
            <a:r>
              <a:rPr lang="fr-FR" dirty="0"/>
              <a:t>A minima 2 acteurs en coordination, en plus du médecin traitant.</a:t>
            </a:r>
          </a:p>
          <a:p>
            <a:endParaRPr lang="fr-FR" sz="1100" dirty="0"/>
          </a:p>
          <a:p>
            <a:pPr marL="457200" indent="-457200">
              <a:buFont typeface="Arial" panose="020B0604020202020204" pitchFamily="34" charset="0"/>
              <a:buChar char="•"/>
            </a:pPr>
            <a:r>
              <a:rPr lang="fr-FR" sz="2000" b="1" dirty="0"/>
              <a:t>Qui ajoute le patient et comment? </a:t>
            </a:r>
          </a:p>
          <a:p>
            <a:r>
              <a:rPr lang="fr-FR" sz="2000" dirty="0"/>
              <a:t>	</a:t>
            </a:r>
            <a:r>
              <a:rPr lang="fr-FR" dirty="0"/>
              <a:t>Tous les acteurs récurrents et impliqués dans le projet, via un formulaire d’inclusion</a:t>
            </a:r>
          </a:p>
          <a:p>
            <a:endParaRPr lang="fr-FR" sz="1100" dirty="0"/>
          </a:p>
          <a:p>
            <a:pPr marL="457200" indent="-457200">
              <a:buFont typeface="Arial" panose="020B0604020202020204" pitchFamily="34" charset="0"/>
              <a:buChar char="•"/>
            </a:pPr>
            <a:r>
              <a:rPr lang="fr-FR" sz="2000" b="1" dirty="0"/>
              <a:t>Création des comptes et des accès:</a:t>
            </a:r>
          </a:p>
          <a:p>
            <a:r>
              <a:rPr lang="fr-FR" sz="2000" dirty="0"/>
              <a:t>	</a:t>
            </a:r>
            <a:r>
              <a:rPr lang="fr-FR" dirty="0"/>
              <a:t>Un référent SICODOM, mandaté par le CD67, autorégule le service : 	</a:t>
            </a:r>
          </a:p>
          <a:p>
            <a:r>
              <a:rPr lang="fr-FR" dirty="0"/>
              <a:t>	il créé les patients, et configure les accès des utilisateurs (permet </a:t>
            </a:r>
          </a:p>
          <a:p>
            <a:r>
              <a:rPr lang="fr-FR" dirty="0"/>
              <a:t>	d’éviter les doublons + rôle indispensable d’</a:t>
            </a:r>
            <a:r>
              <a:rPr lang="fr-FR" dirty="0" err="1"/>
              <a:t>identito-vigilence</a:t>
            </a:r>
            <a:r>
              <a:rPr lang="fr-FR" dirty="0"/>
              <a:t>).</a:t>
            </a:r>
          </a:p>
          <a:p>
            <a:endParaRPr lang="fr-FR" sz="2000" b="1" dirty="0"/>
          </a:p>
          <a:p>
            <a:r>
              <a:rPr lang="fr-FR" sz="2000" dirty="0"/>
              <a:t>	</a:t>
            </a:r>
            <a:endParaRPr lang="fr-FR" sz="1100" dirty="0"/>
          </a:p>
        </p:txBody>
      </p:sp>
    </p:spTree>
    <p:extLst>
      <p:ext uri="{BB962C8B-B14F-4D97-AF65-F5344CB8AC3E}">
        <p14:creationId xmlns:p14="http://schemas.microsoft.com/office/powerpoint/2010/main" val="158868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667827" y="275729"/>
            <a:ext cx="8229600" cy="687387"/>
          </a:xfrm>
        </p:spPr>
        <p:txBody>
          <a:bodyPr/>
          <a:lstStyle/>
          <a:p>
            <a:pPr algn="r"/>
            <a:r>
              <a:rPr lang="fr-FR" dirty="0"/>
              <a:t>Fonctionnement</a:t>
            </a:r>
          </a:p>
          <a:p>
            <a:endParaRPr lang="fr-FR" dirty="0"/>
          </a:p>
        </p:txBody>
      </p:sp>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277967" y="1571972"/>
            <a:ext cx="7583038" cy="2515796"/>
          </a:xfrm>
          <a:prstGeom prst="rect">
            <a:avLst/>
          </a:prstGeom>
          <a:noFill/>
          <a:ln>
            <a:noFill/>
          </a:ln>
        </p:spPr>
      </p:pic>
      <p:sp>
        <p:nvSpPr>
          <p:cNvPr id="2" name="ZoneTexte 1"/>
          <p:cNvSpPr txBox="1"/>
          <p:nvPr/>
        </p:nvSpPr>
        <p:spPr>
          <a:xfrm>
            <a:off x="467832" y="1552351"/>
            <a:ext cx="2388781" cy="307777"/>
          </a:xfrm>
          <a:prstGeom prst="rect">
            <a:avLst/>
          </a:prstGeom>
          <a:solidFill>
            <a:schemeClr val="bg1"/>
          </a:solidFill>
        </p:spPr>
        <p:txBody>
          <a:bodyPr wrap="square" rtlCol="0">
            <a:spAutoFit/>
          </a:bodyPr>
          <a:lstStyle/>
          <a:p>
            <a:pPr algn="ctr"/>
            <a:r>
              <a:rPr lang="fr-FR" sz="1400" dirty="0"/>
              <a:t>Depuis votre tablette</a:t>
            </a:r>
          </a:p>
        </p:txBody>
      </p:sp>
      <p:sp>
        <p:nvSpPr>
          <p:cNvPr id="5" name="ZoneTexte 4"/>
          <p:cNvSpPr txBox="1"/>
          <p:nvPr/>
        </p:nvSpPr>
        <p:spPr>
          <a:xfrm>
            <a:off x="2970027" y="1509823"/>
            <a:ext cx="2388781" cy="338554"/>
          </a:xfrm>
          <a:prstGeom prst="rect">
            <a:avLst/>
          </a:prstGeom>
          <a:solidFill>
            <a:schemeClr val="bg1"/>
          </a:solidFill>
        </p:spPr>
        <p:txBody>
          <a:bodyPr wrap="square" rtlCol="0">
            <a:spAutoFit/>
          </a:bodyPr>
          <a:lstStyle/>
          <a:p>
            <a:pPr algn="ctr"/>
            <a:r>
              <a:rPr lang="fr-FR" sz="1600" dirty="0"/>
              <a:t>Depuis votre smartphone</a:t>
            </a:r>
          </a:p>
        </p:txBody>
      </p:sp>
      <p:sp>
        <p:nvSpPr>
          <p:cNvPr id="7" name="ZoneTexte 6"/>
          <p:cNvSpPr txBox="1"/>
          <p:nvPr/>
        </p:nvSpPr>
        <p:spPr>
          <a:xfrm>
            <a:off x="3005469" y="1540600"/>
            <a:ext cx="2388781" cy="307777"/>
          </a:xfrm>
          <a:prstGeom prst="rect">
            <a:avLst/>
          </a:prstGeom>
          <a:solidFill>
            <a:schemeClr val="bg1"/>
          </a:solidFill>
        </p:spPr>
        <p:txBody>
          <a:bodyPr wrap="square" rtlCol="0">
            <a:spAutoFit/>
          </a:bodyPr>
          <a:lstStyle/>
          <a:p>
            <a:pPr algn="ctr"/>
            <a:r>
              <a:rPr lang="fr-FR" sz="1400" dirty="0"/>
              <a:t>Depuis votre smartphone</a:t>
            </a:r>
          </a:p>
        </p:txBody>
      </p:sp>
      <p:sp>
        <p:nvSpPr>
          <p:cNvPr id="8" name="ZoneTexte 7"/>
          <p:cNvSpPr txBox="1"/>
          <p:nvPr/>
        </p:nvSpPr>
        <p:spPr>
          <a:xfrm>
            <a:off x="5312735" y="1550708"/>
            <a:ext cx="2388781" cy="307777"/>
          </a:xfrm>
          <a:prstGeom prst="rect">
            <a:avLst/>
          </a:prstGeom>
          <a:solidFill>
            <a:schemeClr val="bg1"/>
          </a:solidFill>
        </p:spPr>
        <p:txBody>
          <a:bodyPr wrap="square" rtlCol="0">
            <a:spAutoFit/>
          </a:bodyPr>
          <a:lstStyle/>
          <a:p>
            <a:pPr algn="ctr"/>
            <a:r>
              <a:rPr lang="fr-FR" sz="1400" dirty="0"/>
              <a:t>Depuis un ordinateur</a:t>
            </a:r>
          </a:p>
        </p:txBody>
      </p:sp>
    </p:spTree>
    <p:extLst>
      <p:ext uri="{BB962C8B-B14F-4D97-AF65-F5344CB8AC3E}">
        <p14:creationId xmlns:p14="http://schemas.microsoft.com/office/powerpoint/2010/main" val="279288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457200" y="2178900"/>
            <a:ext cx="8229600" cy="1107102"/>
          </a:xfrm>
        </p:spPr>
        <p:txBody>
          <a:bodyPr>
            <a:normAutofit/>
          </a:bodyPr>
          <a:lstStyle/>
          <a:p>
            <a:pPr algn="ctr"/>
            <a:r>
              <a:rPr lang="fr-FR" sz="6000" dirty="0">
                <a:solidFill>
                  <a:schemeClr val="bg1"/>
                </a:solidFill>
              </a:rPr>
              <a:t>www.sicodom.org</a:t>
            </a:r>
          </a:p>
          <a:p>
            <a:pPr algn="ctr"/>
            <a:endParaRPr lang="fr-FR" sz="6000" dirty="0"/>
          </a:p>
        </p:txBody>
      </p:sp>
      <p:sp>
        <p:nvSpPr>
          <p:cNvPr id="4" name="Espace réservé du texte 3"/>
          <p:cNvSpPr>
            <a:spLocks noGrp="1"/>
          </p:cNvSpPr>
          <p:nvPr>
            <p:ph type="body" sz="quarter" idx="14"/>
          </p:nvPr>
        </p:nvSpPr>
        <p:spPr/>
        <p:txBody>
          <a:bodyPr/>
          <a:lstStyle/>
          <a:p>
            <a:pPr algn="ctr"/>
            <a:r>
              <a:rPr lang="fr-FR" dirty="0"/>
              <a:t>Retrouvez toutes les informations sur :</a:t>
            </a:r>
          </a:p>
        </p:txBody>
      </p:sp>
    </p:spTree>
    <p:extLst>
      <p:ext uri="{BB962C8B-B14F-4D97-AF65-F5344CB8AC3E}">
        <p14:creationId xmlns:p14="http://schemas.microsoft.com/office/powerpoint/2010/main" val="280662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2"/>
          </p:nvPr>
        </p:nvSpPr>
        <p:spPr/>
        <p:txBody>
          <a:bodyPr/>
          <a:lstStyle/>
          <a:p>
            <a:endParaRPr lang="fr-FR"/>
          </a:p>
        </p:txBody>
      </p:sp>
      <p:sp>
        <p:nvSpPr>
          <p:cNvPr id="4" name="Espace réservé du texte 3"/>
          <p:cNvSpPr>
            <a:spLocks noGrp="1"/>
          </p:cNvSpPr>
          <p:nvPr>
            <p:ph type="body" sz="quarter" idx="14"/>
          </p:nvPr>
        </p:nvSpPr>
        <p:spPr/>
        <p:txBody>
          <a:bodyPr/>
          <a:lstStyle/>
          <a:p>
            <a:endParaRPr lang="fr-FR"/>
          </a:p>
        </p:txBody>
      </p:sp>
      <p:sp>
        <p:nvSpPr>
          <p:cNvPr id="5" name="Titre 1"/>
          <p:cNvSpPr txBox="1">
            <a:spLocks/>
          </p:cNvSpPr>
          <p:nvPr/>
        </p:nvSpPr>
        <p:spPr>
          <a:xfrm>
            <a:off x="630794" y="2381118"/>
            <a:ext cx="6694512" cy="893961"/>
          </a:xfrm>
          <a:prstGeom prst="rect">
            <a:avLst/>
          </a:prstGeom>
        </p:spPr>
        <p:txBody>
          <a:bodyPr anchor="t" anchorCtr="0">
            <a:normAutofit/>
          </a:bodyPr>
          <a:lstStyle>
            <a:lvl1pPr algn="l" defTabSz="457200" rtl="0" eaLnBrk="1" latinLnBrk="0" hangingPunct="1">
              <a:spcBef>
                <a:spcPct val="0"/>
              </a:spcBef>
              <a:buNone/>
              <a:defRPr sz="1800" kern="1200" baseline="0">
                <a:solidFill>
                  <a:srgbClr val="86154D"/>
                </a:solidFill>
                <a:latin typeface="Arial"/>
                <a:ea typeface="+mj-ea"/>
                <a:cs typeface="Arial"/>
              </a:defRPr>
            </a:lvl1pPr>
          </a:lstStyle>
          <a:p>
            <a:r>
              <a:rPr lang="fr-FR" sz="4000" dirty="0">
                <a:solidFill>
                  <a:schemeClr val="bg1"/>
                </a:solidFill>
              </a:rPr>
              <a:t>Qu’est-ce que SICODOM ?</a:t>
            </a:r>
          </a:p>
        </p:txBody>
      </p:sp>
    </p:spTree>
    <p:extLst>
      <p:ext uri="{BB962C8B-B14F-4D97-AF65-F5344CB8AC3E}">
        <p14:creationId xmlns:p14="http://schemas.microsoft.com/office/powerpoint/2010/main" val="1527643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6195237" y="963169"/>
            <a:ext cx="2935071" cy="4158560"/>
          </a:xfrm>
          <a:prstGeom prst="rect">
            <a:avLst/>
          </a:prstGeom>
        </p:spPr>
      </p:pic>
      <p:sp>
        <p:nvSpPr>
          <p:cNvPr id="3" name="Espace réservé du texte 2"/>
          <p:cNvSpPr>
            <a:spLocks noGrp="1"/>
          </p:cNvSpPr>
          <p:nvPr>
            <p:ph type="body" sz="quarter" idx="12"/>
          </p:nvPr>
        </p:nvSpPr>
        <p:spPr>
          <a:xfrm>
            <a:off x="542260" y="202744"/>
            <a:ext cx="8229600" cy="687387"/>
          </a:xfrm>
        </p:spPr>
        <p:txBody>
          <a:bodyPr>
            <a:normAutofit/>
          </a:bodyPr>
          <a:lstStyle/>
          <a:p>
            <a:pPr algn="r"/>
            <a:r>
              <a:rPr lang="fr-FR" sz="2800" dirty="0"/>
              <a:t>Qu’est-ce que SICODOM ?</a:t>
            </a:r>
          </a:p>
        </p:txBody>
      </p:sp>
      <p:sp>
        <p:nvSpPr>
          <p:cNvPr id="6" name="Titre 1"/>
          <p:cNvSpPr>
            <a:spLocks noGrp="1"/>
          </p:cNvSpPr>
          <p:nvPr>
            <p:ph type="title"/>
          </p:nvPr>
        </p:nvSpPr>
        <p:spPr>
          <a:xfrm>
            <a:off x="165691" y="1090014"/>
            <a:ext cx="7543800" cy="496186"/>
          </a:xfrm>
        </p:spPr>
        <p:txBody>
          <a:bodyPr>
            <a:normAutofit/>
          </a:bodyPr>
          <a:lstStyle/>
          <a:p>
            <a:r>
              <a:rPr lang="fr-FR" sz="2000" dirty="0"/>
              <a:t>Vous l’avez surement vécu …</a:t>
            </a:r>
          </a:p>
        </p:txBody>
      </p:sp>
      <p:sp>
        <p:nvSpPr>
          <p:cNvPr id="7" name="Espace réservé du contenu 2"/>
          <p:cNvSpPr>
            <a:spLocks noGrp="1"/>
          </p:cNvSpPr>
          <p:nvPr>
            <p:ph idx="4294967295"/>
          </p:nvPr>
        </p:nvSpPr>
        <p:spPr>
          <a:xfrm>
            <a:off x="321634" y="1786083"/>
            <a:ext cx="5873603" cy="3180498"/>
          </a:xfrm>
          <a:prstGeom prst="rect">
            <a:avLst/>
          </a:prstGeom>
        </p:spPr>
        <p:txBody>
          <a:bodyPr>
            <a:normAutofit lnSpcReduction="10000"/>
          </a:bodyPr>
          <a:lstStyle/>
          <a:p>
            <a:pPr algn="just"/>
            <a:r>
              <a:rPr lang="fr-FR" sz="1600" dirty="0"/>
              <a:t>Mme Rose est retrouvée à terre par son auxiliaire de vie jeudi matin. Cette dernière contacte le 15 qui dépêche une ambulance et fait hospitaliser Mme Rose…</a:t>
            </a:r>
          </a:p>
          <a:p>
            <a:pPr algn="just"/>
            <a:r>
              <a:rPr lang="fr-FR" sz="1600" dirty="0"/>
              <a:t>A 10h passe à son domicile Cathy, son IDE. Cette dernière ne la trouve pas mais comme Mme Rose se promène souvent, Cathy ne s’inquiète pas…</a:t>
            </a:r>
          </a:p>
          <a:p>
            <a:pPr algn="just"/>
            <a:r>
              <a:rPr lang="fr-FR" sz="1600" dirty="0"/>
              <a:t>Lundi après-midi, le gestionnaire de cas de la MAIA ayant programmé une visite à domicile se rend chez Mme Rose. Comme il trouve porte close, il s’inquiète auprès du voisinage. Personne ne l’a vu se promener depuis jeudi et les volets sont restés fermés…</a:t>
            </a:r>
          </a:p>
          <a:p>
            <a:pPr algn="just"/>
            <a:r>
              <a:rPr lang="fr-FR" sz="1600" dirty="0">
                <a:solidFill>
                  <a:srgbClr val="97005E"/>
                </a:solidFill>
              </a:rPr>
              <a:t>Une ouverture de porte est donc décidée… Pompiers, police…. Finalement ils découvrent que Rose a été hospitalisée…</a:t>
            </a:r>
          </a:p>
        </p:txBody>
      </p:sp>
    </p:spTree>
    <p:extLst>
      <p:ext uri="{BB962C8B-B14F-4D97-AF65-F5344CB8AC3E}">
        <p14:creationId xmlns:p14="http://schemas.microsoft.com/office/powerpoint/2010/main" val="284005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87842" y="1146612"/>
            <a:ext cx="7543800" cy="404747"/>
          </a:xfrm>
        </p:spPr>
        <p:txBody>
          <a:bodyPr>
            <a:normAutofit/>
          </a:bodyPr>
          <a:lstStyle/>
          <a:p>
            <a:r>
              <a:rPr lang="fr-FR" sz="2000" dirty="0"/>
              <a:t>Vous en rêviez…</a:t>
            </a:r>
          </a:p>
        </p:txBody>
      </p:sp>
      <p:sp>
        <p:nvSpPr>
          <p:cNvPr id="5" name="Espace réservé du contenu 2"/>
          <p:cNvSpPr>
            <a:spLocks noGrp="1"/>
          </p:cNvSpPr>
          <p:nvPr>
            <p:ph idx="4294967295"/>
          </p:nvPr>
        </p:nvSpPr>
        <p:spPr>
          <a:xfrm>
            <a:off x="298419" y="1947081"/>
            <a:ext cx="5790493" cy="1767800"/>
          </a:xfrm>
          <a:prstGeom prst="rect">
            <a:avLst/>
          </a:prstGeom>
        </p:spPr>
        <p:txBody>
          <a:bodyPr/>
          <a:lstStyle/>
          <a:p>
            <a:pPr algn="just"/>
            <a:r>
              <a:rPr lang="fr-FR" sz="1600" dirty="0"/>
              <a:t>Mme Rose est retrouvée à terre par son auxiliaire de vie jeudi matin. Cette dernière contacte le 15 qui dépêche une ambulance et fait hospitaliser Mme Rose…</a:t>
            </a:r>
          </a:p>
          <a:p>
            <a:pPr algn="just"/>
            <a:r>
              <a:rPr lang="fr-FR" sz="1600" dirty="0">
                <a:solidFill>
                  <a:srgbClr val="97005E"/>
                </a:solidFill>
              </a:rPr>
              <a:t>Son auxiliaire de vie clique sur son téléphone et tous les acteurs sont instantanément informés….</a:t>
            </a:r>
          </a:p>
          <a:p>
            <a:pPr algn="just"/>
            <a:endParaRPr lang="fr-FR" sz="1600" dirty="0"/>
          </a:p>
        </p:txBody>
      </p:sp>
      <p:sp>
        <p:nvSpPr>
          <p:cNvPr id="7" name="Espace réservé du texte 2"/>
          <p:cNvSpPr>
            <a:spLocks noGrp="1"/>
          </p:cNvSpPr>
          <p:nvPr>
            <p:ph type="body" sz="quarter" idx="12"/>
          </p:nvPr>
        </p:nvSpPr>
        <p:spPr>
          <a:xfrm>
            <a:off x="542260" y="202744"/>
            <a:ext cx="8229600" cy="687387"/>
          </a:xfrm>
        </p:spPr>
        <p:txBody>
          <a:bodyPr>
            <a:normAutofit/>
          </a:bodyPr>
          <a:lstStyle/>
          <a:p>
            <a:pPr algn="r"/>
            <a:r>
              <a:rPr lang="fr-FR" sz="2800" dirty="0"/>
              <a:t>Qu’est-ce que SICODOM ?</a:t>
            </a:r>
          </a:p>
        </p:txBody>
      </p:sp>
      <p:sp>
        <p:nvSpPr>
          <p:cNvPr id="8" name="Rectangle 7"/>
          <p:cNvSpPr/>
          <p:nvPr/>
        </p:nvSpPr>
        <p:spPr>
          <a:xfrm>
            <a:off x="7371907" y="3593805"/>
            <a:ext cx="1516912" cy="146729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6" name="Image 5"/>
          <p:cNvPicPr>
            <a:picLocks noChangeAspect="1"/>
          </p:cNvPicPr>
          <p:nvPr/>
        </p:nvPicPr>
        <p:blipFill>
          <a:blip r:embed="rId2" cstate="print"/>
          <a:stretch>
            <a:fillRect/>
          </a:stretch>
        </p:blipFill>
        <p:spPr>
          <a:xfrm>
            <a:off x="6703647" y="1736071"/>
            <a:ext cx="1821712" cy="1857734"/>
          </a:xfrm>
          <a:prstGeom prst="rect">
            <a:avLst/>
          </a:prstGeom>
        </p:spPr>
      </p:pic>
    </p:spTree>
    <p:extLst>
      <p:ext uri="{BB962C8B-B14F-4D97-AF65-F5344CB8AC3E}">
        <p14:creationId xmlns:p14="http://schemas.microsoft.com/office/powerpoint/2010/main" val="93930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2"/>
          </p:nvPr>
        </p:nvSpPr>
        <p:spPr>
          <a:xfrm>
            <a:off x="542260" y="202744"/>
            <a:ext cx="8229600" cy="687387"/>
          </a:xfrm>
        </p:spPr>
        <p:txBody>
          <a:bodyPr>
            <a:normAutofit/>
          </a:bodyPr>
          <a:lstStyle/>
          <a:p>
            <a:pPr algn="r"/>
            <a:r>
              <a:rPr lang="fr-FR" sz="2800" dirty="0"/>
              <a:t>Qu’est-ce que SICODOM ?</a:t>
            </a:r>
          </a:p>
        </p:txBody>
      </p:sp>
      <p:sp>
        <p:nvSpPr>
          <p:cNvPr id="7" name="Titre 1"/>
          <p:cNvSpPr>
            <a:spLocks noGrp="1"/>
          </p:cNvSpPr>
          <p:nvPr>
            <p:ph type="title"/>
          </p:nvPr>
        </p:nvSpPr>
        <p:spPr>
          <a:xfrm>
            <a:off x="190856" y="1137212"/>
            <a:ext cx="7543800" cy="514382"/>
          </a:xfrm>
        </p:spPr>
        <p:txBody>
          <a:bodyPr>
            <a:normAutofit/>
          </a:bodyPr>
          <a:lstStyle/>
          <a:p>
            <a:r>
              <a:rPr lang="fr-FR" sz="2000" dirty="0"/>
              <a:t>Vous l’avez surement vécu …</a:t>
            </a:r>
          </a:p>
        </p:txBody>
      </p:sp>
      <p:sp>
        <p:nvSpPr>
          <p:cNvPr id="8" name="Espace réservé du contenu 2"/>
          <p:cNvSpPr>
            <a:spLocks noGrp="1"/>
          </p:cNvSpPr>
          <p:nvPr>
            <p:ph idx="4294967295"/>
          </p:nvPr>
        </p:nvSpPr>
        <p:spPr>
          <a:xfrm>
            <a:off x="340953" y="1829144"/>
            <a:ext cx="5953522" cy="2891715"/>
          </a:xfrm>
          <a:prstGeom prst="rect">
            <a:avLst/>
          </a:prstGeom>
        </p:spPr>
        <p:txBody>
          <a:bodyPr>
            <a:normAutofit fontScale="92500"/>
          </a:bodyPr>
          <a:lstStyle/>
          <a:p>
            <a:pPr algn="just"/>
            <a:r>
              <a:rPr lang="fr-FR" sz="1600" dirty="0"/>
              <a:t>M. Marcel est sous anticoagulant. Dr House, son médecin traitant, reçoit les résultats de son contrôle sanguin. Il faut modifier son traitement.</a:t>
            </a:r>
          </a:p>
          <a:p>
            <a:pPr algn="just"/>
            <a:r>
              <a:rPr lang="fr-FR" sz="1600" dirty="0"/>
              <a:t>Dr House contacte Cathy son IDE Libérale et lui indique par téléphone de passer à ¼ de comprimé au lieu des ¾ actuels.</a:t>
            </a:r>
          </a:p>
          <a:p>
            <a:pPr algn="just"/>
            <a:r>
              <a:rPr lang="fr-FR" sz="1600" dirty="0"/>
              <a:t>Cathy est en voiture, elle entend mal mais le note chez le prochain patient sur un bout de papier.</a:t>
            </a:r>
          </a:p>
          <a:p>
            <a:pPr algn="just"/>
            <a:r>
              <a:rPr lang="fr-FR" sz="1600" dirty="0"/>
              <a:t>A l’arrivée chez M. Marcel, elle prépare le traitement et place sur la table 1cp+¼ comme elle l’avait noté, pour le vendredi, le samedi et le dimanche. Ce sont les AS du SSIAD qui distribuent les médicaments.</a:t>
            </a:r>
          </a:p>
          <a:p>
            <a:pPr algn="just"/>
            <a:r>
              <a:rPr lang="fr-FR" sz="1600" dirty="0">
                <a:solidFill>
                  <a:srgbClr val="97005E"/>
                </a:solidFill>
              </a:rPr>
              <a:t>M. Marcel sera hospitalisé d’urgence …</a:t>
            </a:r>
          </a:p>
        </p:txBody>
      </p:sp>
      <p:pic>
        <p:nvPicPr>
          <p:cNvPr id="9" name="Image 8"/>
          <p:cNvPicPr>
            <a:picLocks noChangeAspect="1"/>
          </p:cNvPicPr>
          <p:nvPr/>
        </p:nvPicPr>
        <p:blipFill>
          <a:blip r:embed="rId2"/>
          <a:stretch>
            <a:fillRect/>
          </a:stretch>
        </p:blipFill>
        <p:spPr>
          <a:xfrm>
            <a:off x="6519664" y="985683"/>
            <a:ext cx="2429984" cy="4096622"/>
          </a:xfrm>
          <a:prstGeom prst="rect">
            <a:avLst/>
          </a:prstGeom>
        </p:spPr>
      </p:pic>
    </p:spTree>
    <p:extLst>
      <p:ext uri="{BB962C8B-B14F-4D97-AF65-F5344CB8AC3E}">
        <p14:creationId xmlns:p14="http://schemas.microsoft.com/office/powerpoint/2010/main" val="212367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1907" y="3593805"/>
            <a:ext cx="1516912" cy="146729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Espace réservé du texte 2"/>
          <p:cNvSpPr>
            <a:spLocks noGrp="1"/>
          </p:cNvSpPr>
          <p:nvPr>
            <p:ph type="body" sz="quarter" idx="12"/>
          </p:nvPr>
        </p:nvSpPr>
        <p:spPr>
          <a:xfrm>
            <a:off x="542260" y="202744"/>
            <a:ext cx="8229600" cy="687387"/>
          </a:xfrm>
        </p:spPr>
        <p:txBody>
          <a:bodyPr>
            <a:normAutofit/>
          </a:bodyPr>
          <a:lstStyle/>
          <a:p>
            <a:pPr algn="r"/>
            <a:r>
              <a:rPr lang="fr-FR" sz="2800" dirty="0"/>
              <a:t>Qu’est-ce que SICODOM ?</a:t>
            </a:r>
          </a:p>
        </p:txBody>
      </p:sp>
      <p:sp>
        <p:nvSpPr>
          <p:cNvPr id="3" name="Espace réservé du contenu 2"/>
          <p:cNvSpPr>
            <a:spLocks noGrp="1"/>
          </p:cNvSpPr>
          <p:nvPr>
            <p:ph idx="4294967295"/>
          </p:nvPr>
        </p:nvSpPr>
        <p:spPr>
          <a:xfrm>
            <a:off x="187842" y="1963785"/>
            <a:ext cx="5000846" cy="1530748"/>
          </a:xfrm>
          <a:prstGeom prst="rect">
            <a:avLst/>
          </a:prstGeom>
        </p:spPr>
        <p:txBody>
          <a:bodyPr/>
          <a:lstStyle/>
          <a:p>
            <a:r>
              <a:rPr lang="fr-FR" sz="1600" dirty="0"/>
              <a:t>M. Marcel est sous anticoagulant. Dr House, son médecin traitant reçoit les résultats de son contrôle sanguin. Il faut modifier son traitement.</a:t>
            </a:r>
          </a:p>
          <a:p>
            <a:r>
              <a:rPr lang="fr-FR" sz="1600" dirty="0">
                <a:solidFill>
                  <a:srgbClr val="97005E"/>
                </a:solidFill>
              </a:rPr>
              <a:t>Il indique le nouveau traitement sur son </a:t>
            </a:r>
            <a:r>
              <a:rPr lang="fr-FR" sz="1600" dirty="0" err="1">
                <a:solidFill>
                  <a:srgbClr val="97005E"/>
                </a:solidFill>
              </a:rPr>
              <a:t>Ipad</a:t>
            </a:r>
            <a:r>
              <a:rPr lang="fr-FR" sz="1600" dirty="0">
                <a:solidFill>
                  <a:srgbClr val="97005E"/>
                </a:solidFill>
              </a:rPr>
              <a:t>. Cathy l’IDE et le SSIAD sont informés. La prescription est sécurisée et « signée » numériquement…</a:t>
            </a:r>
          </a:p>
        </p:txBody>
      </p:sp>
      <p:sp>
        <p:nvSpPr>
          <p:cNvPr id="4" name="Titre 1"/>
          <p:cNvSpPr>
            <a:spLocks noGrp="1"/>
          </p:cNvSpPr>
          <p:nvPr>
            <p:ph type="title"/>
          </p:nvPr>
        </p:nvSpPr>
        <p:spPr>
          <a:xfrm>
            <a:off x="187842" y="1146612"/>
            <a:ext cx="7543800" cy="404747"/>
          </a:xfrm>
        </p:spPr>
        <p:txBody>
          <a:bodyPr>
            <a:normAutofit/>
          </a:bodyPr>
          <a:lstStyle/>
          <a:p>
            <a:r>
              <a:rPr lang="fr-FR" sz="2000" dirty="0"/>
              <a:t>Vous en rêviez…</a:t>
            </a:r>
          </a:p>
        </p:txBody>
      </p:sp>
      <p:pic>
        <p:nvPicPr>
          <p:cNvPr id="5" name="Image 4"/>
          <p:cNvPicPr>
            <a:picLocks noChangeAspect="1"/>
          </p:cNvPicPr>
          <p:nvPr/>
        </p:nvPicPr>
        <p:blipFill>
          <a:blip r:embed="rId2" cstate="print"/>
          <a:stretch>
            <a:fillRect/>
          </a:stretch>
        </p:blipFill>
        <p:spPr>
          <a:xfrm>
            <a:off x="5408456" y="1878588"/>
            <a:ext cx="3427200" cy="2325600"/>
          </a:xfrm>
          <a:prstGeom prst="rect">
            <a:avLst/>
          </a:prstGeom>
        </p:spPr>
      </p:pic>
    </p:spTree>
    <p:extLst>
      <p:ext uri="{BB962C8B-B14F-4D97-AF65-F5344CB8AC3E}">
        <p14:creationId xmlns:p14="http://schemas.microsoft.com/office/powerpoint/2010/main" val="210679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2"/>
          </p:nvPr>
        </p:nvSpPr>
        <p:spPr>
          <a:xfrm>
            <a:off x="542260" y="202744"/>
            <a:ext cx="8229600" cy="687387"/>
          </a:xfrm>
        </p:spPr>
        <p:txBody>
          <a:bodyPr>
            <a:normAutofit/>
          </a:bodyPr>
          <a:lstStyle/>
          <a:p>
            <a:pPr algn="r"/>
            <a:r>
              <a:rPr lang="fr-FR" sz="2800" dirty="0"/>
              <a:t>Qu’est-ce que SICODOM ?</a:t>
            </a:r>
          </a:p>
        </p:txBody>
      </p:sp>
      <p:sp>
        <p:nvSpPr>
          <p:cNvPr id="7" name="Titre 1"/>
          <p:cNvSpPr>
            <a:spLocks noGrp="1"/>
          </p:cNvSpPr>
          <p:nvPr>
            <p:ph type="title"/>
          </p:nvPr>
        </p:nvSpPr>
        <p:spPr>
          <a:xfrm>
            <a:off x="190856" y="1137212"/>
            <a:ext cx="7543800" cy="514382"/>
          </a:xfrm>
        </p:spPr>
        <p:txBody>
          <a:bodyPr>
            <a:normAutofit/>
          </a:bodyPr>
          <a:lstStyle/>
          <a:p>
            <a:r>
              <a:rPr lang="fr-FR" sz="2000" dirty="0"/>
              <a:t>Vous l’avez surement vécu …</a:t>
            </a:r>
          </a:p>
        </p:txBody>
      </p:sp>
      <p:sp>
        <p:nvSpPr>
          <p:cNvPr id="8" name="Espace réservé du contenu 2"/>
          <p:cNvSpPr>
            <a:spLocks noGrp="1"/>
          </p:cNvSpPr>
          <p:nvPr>
            <p:ph idx="4294967295"/>
          </p:nvPr>
        </p:nvSpPr>
        <p:spPr>
          <a:xfrm>
            <a:off x="340953" y="1829144"/>
            <a:ext cx="5953522" cy="2891715"/>
          </a:xfrm>
          <a:prstGeom prst="rect">
            <a:avLst/>
          </a:prstGeom>
        </p:spPr>
        <p:txBody>
          <a:bodyPr>
            <a:normAutofit/>
          </a:bodyPr>
          <a:lstStyle/>
          <a:p>
            <a:pPr algn="just"/>
            <a:r>
              <a:rPr lang="fr-FR" sz="1600" dirty="0"/>
              <a:t>M. Germaine va moins bien ces dernières semaines. Elle a une plaie qui cicatrise mal et est de plus en plus dépendante. Le médecin de l’HDJ pense qu’une prise en charge supplémentaire est importante.</a:t>
            </a:r>
          </a:p>
          <a:p>
            <a:pPr algn="just"/>
            <a:r>
              <a:rPr lang="fr-FR" sz="1600" dirty="0"/>
              <a:t>L’IDE essaye à maintes reprises de joindre le médecin traitant mais la secrétaire fait barrage. Après appel au SAD, ils peuvent augmenter les aides mais il faut une augmentation du plan APA.</a:t>
            </a:r>
          </a:p>
          <a:p>
            <a:pPr algn="just"/>
            <a:r>
              <a:rPr lang="fr-FR" sz="1600" dirty="0"/>
              <a:t>L’IDE tente également de joindre la MAIA et l’AS de secteur.</a:t>
            </a:r>
          </a:p>
          <a:p>
            <a:pPr algn="just"/>
            <a:r>
              <a:rPr lang="fr-FR" sz="1600" dirty="0">
                <a:solidFill>
                  <a:srgbClr val="97005E"/>
                </a:solidFill>
              </a:rPr>
              <a:t>Mme Germaine, se dégrade avant la mise en place des aides et est hospitalisée par le médecin traitant…</a:t>
            </a:r>
          </a:p>
        </p:txBody>
      </p:sp>
      <p:pic>
        <p:nvPicPr>
          <p:cNvPr id="9" name="Image 8"/>
          <p:cNvPicPr>
            <a:picLocks noChangeAspect="1"/>
          </p:cNvPicPr>
          <p:nvPr/>
        </p:nvPicPr>
        <p:blipFill>
          <a:blip r:embed="rId2"/>
          <a:stretch>
            <a:fillRect/>
          </a:stretch>
        </p:blipFill>
        <p:spPr>
          <a:xfrm>
            <a:off x="6519664" y="985683"/>
            <a:ext cx="2429984" cy="4096622"/>
          </a:xfrm>
          <a:prstGeom prst="rect">
            <a:avLst/>
          </a:prstGeom>
        </p:spPr>
      </p:pic>
      <p:pic>
        <p:nvPicPr>
          <p:cNvPr id="10" name="Image 9">
            <a:extLst>
              <a:ext uri="{FF2B5EF4-FFF2-40B4-BE49-F238E27FC236}">
                <a16:creationId xmlns:a16="http://schemas.microsoft.com/office/drawing/2014/main" id="{FEA23394-7E15-4852-8B97-93E41F072B94}"/>
              </a:ext>
            </a:extLst>
          </p:cNvPr>
          <p:cNvPicPr>
            <a:picLocks noChangeAspect="1"/>
          </p:cNvPicPr>
          <p:nvPr/>
        </p:nvPicPr>
        <p:blipFill>
          <a:blip r:embed="rId3"/>
          <a:stretch>
            <a:fillRect/>
          </a:stretch>
        </p:blipFill>
        <p:spPr>
          <a:xfrm>
            <a:off x="6400800" y="963169"/>
            <a:ext cx="2729508" cy="4158560"/>
          </a:xfrm>
          <a:prstGeom prst="rect">
            <a:avLst/>
          </a:prstGeom>
        </p:spPr>
      </p:pic>
    </p:spTree>
    <p:extLst>
      <p:ext uri="{BB962C8B-B14F-4D97-AF65-F5344CB8AC3E}">
        <p14:creationId xmlns:p14="http://schemas.microsoft.com/office/powerpoint/2010/main" val="16289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1907" y="3593805"/>
            <a:ext cx="1516912" cy="146729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Espace réservé du texte 2"/>
          <p:cNvSpPr>
            <a:spLocks noGrp="1"/>
          </p:cNvSpPr>
          <p:nvPr>
            <p:ph type="body" sz="quarter" idx="12"/>
          </p:nvPr>
        </p:nvSpPr>
        <p:spPr>
          <a:xfrm>
            <a:off x="542260" y="202744"/>
            <a:ext cx="8229600" cy="687387"/>
          </a:xfrm>
        </p:spPr>
        <p:txBody>
          <a:bodyPr>
            <a:normAutofit/>
          </a:bodyPr>
          <a:lstStyle/>
          <a:p>
            <a:pPr algn="r"/>
            <a:r>
              <a:rPr lang="fr-FR" sz="2800" dirty="0"/>
              <a:t>Qu’est-ce que SICODOM ?</a:t>
            </a:r>
          </a:p>
        </p:txBody>
      </p:sp>
      <p:sp>
        <p:nvSpPr>
          <p:cNvPr id="3" name="Espace réservé du contenu 2"/>
          <p:cNvSpPr>
            <a:spLocks noGrp="1"/>
          </p:cNvSpPr>
          <p:nvPr>
            <p:ph idx="4294967295"/>
          </p:nvPr>
        </p:nvSpPr>
        <p:spPr>
          <a:xfrm>
            <a:off x="187842" y="1963785"/>
            <a:ext cx="5000846" cy="1530748"/>
          </a:xfrm>
          <a:prstGeom prst="rect">
            <a:avLst/>
          </a:prstGeom>
        </p:spPr>
        <p:txBody>
          <a:bodyPr/>
          <a:lstStyle/>
          <a:p>
            <a:pPr algn="just"/>
            <a:r>
              <a:rPr lang="fr-FR" sz="1600" dirty="0"/>
              <a:t>M. Germaine va moins bien ces dernières semaines. Elle a une plaie qui cicatrise mal et est de plus en plus dépendante. Le médecin de l’HDJ pense qu’une prise en charge supplémentaire est importante.</a:t>
            </a:r>
          </a:p>
          <a:p>
            <a:r>
              <a:rPr lang="fr-FR" sz="1600" dirty="0">
                <a:solidFill>
                  <a:srgbClr val="97005E"/>
                </a:solidFill>
              </a:rPr>
              <a:t>L’IDE informe l’équipe de soins sur SICODOM. Le médecin traitant prescrit des soins infirmiers, l’AS modifie le plan APA rapidement.</a:t>
            </a:r>
          </a:p>
        </p:txBody>
      </p:sp>
      <p:sp>
        <p:nvSpPr>
          <p:cNvPr id="4" name="Titre 1"/>
          <p:cNvSpPr>
            <a:spLocks noGrp="1"/>
          </p:cNvSpPr>
          <p:nvPr>
            <p:ph type="title"/>
          </p:nvPr>
        </p:nvSpPr>
        <p:spPr>
          <a:xfrm>
            <a:off x="187842" y="1146612"/>
            <a:ext cx="7543800" cy="404747"/>
          </a:xfrm>
        </p:spPr>
        <p:txBody>
          <a:bodyPr>
            <a:normAutofit/>
          </a:bodyPr>
          <a:lstStyle/>
          <a:p>
            <a:r>
              <a:rPr lang="fr-FR" sz="2000" dirty="0"/>
              <a:t>Vous en rêviez…</a:t>
            </a:r>
          </a:p>
        </p:txBody>
      </p:sp>
      <p:pic>
        <p:nvPicPr>
          <p:cNvPr id="7" name="Image 6">
            <a:extLst>
              <a:ext uri="{FF2B5EF4-FFF2-40B4-BE49-F238E27FC236}">
                <a16:creationId xmlns:a16="http://schemas.microsoft.com/office/drawing/2014/main" id="{10D5B12D-0BD9-4E9E-A1B9-524D272DF0DF}"/>
              </a:ext>
            </a:extLst>
          </p:cNvPr>
          <p:cNvPicPr/>
          <p:nvPr/>
        </p:nvPicPr>
        <p:blipFill rotWithShape="1">
          <a:blip r:embed="rId2">
            <a:extLst>
              <a:ext uri="{28A0092B-C50C-407E-A947-70E740481C1C}">
                <a14:useLocalDpi xmlns:a14="http://schemas.microsoft.com/office/drawing/2010/main" val="0"/>
              </a:ext>
            </a:extLst>
          </a:blip>
          <a:srcRect l="64637" t="13540"/>
          <a:stretch/>
        </p:blipFill>
        <p:spPr bwMode="auto">
          <a:xfrm>
            <a:off x="5900216" y="1701985"/>
            <a:ext cx="2681578" cy="2175154"/>
          </a:xfrm>
          <a:prstGeom prst="rect">
            <a:avLst/>
          </a:prstGeom>
          <a:noFill/>
          <a:ln>
            <a:noFill/>
          </a:ln>
        </p:spPr>
      </p:pic>
    </p:spTree>
    <p:extLst>
      <p:ext uri="{BB962C8B-B14F-4D97-AF65-F5344CB8AC3E}">
        <p14:creationId xmlns:p14="http://schemas.microsoft.com/office/powerpoint/2010/main" val="99196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2"/>
          </p:nvPr>
        </p:nvSpPr>
        <p:spPr>
          <a:xfrm>
            <a:off x="542260" y="202744"/>
            <a:ext cx="8229600" cy="687387"/>
          </a:xfrm>
        </p:spPr>
        <p:txBody>
          <a:bodyPr>
            <a:normAutofit/>
          </a:bodyPr>
          <a:lstStyle/>
          <a:p>
            <a:pPr algn="r"/>
            <a:r>
              <a:rPr lang="fr-FR" sz="2800" dirty="0"/>
              <a:t>Qu’est-ce que SICODOM ?</a:t>
            </a:r>
          </a:p>
        </p:txBody>
      </p:sp>
      <p:sp>
        <p:nvSpPr>
          <p:cNvPr id="3" name="Espace réservé du contenu 2"/>
          <p:cNvSpPr>
            <a:spLocks noGrp="1"/>
          </p:cNvSpPr>
          <p:nvPr>
            <p:ph idx="4294967295"/>
          </p:nvPr>
        </p:nvSpPr>
        <p:spPr>
          <a:xfrm>
            <a:off x="333861" y="1691736"/>
            <a:ext cx="6201618" cy="3767732"/>
          </a:xfrm>
          <a:prstGeom prst="rect">
            <a:avLst/>
          </a:prstGeom>
        </p:spPr>
        <p:txBody>
          <a:bodyPr>
            <a:normAutofit/>
          </a:bodyPr>
          <a:lstStyle/>
          <a:p>
            <a:pPr algn="just"/>
            <a:r>
              <a:rPr lang="fr-FR" sz="1600" dirty="0"/>
              <a:t>Mme Germaine souffre d’un ulcère de jambe depuis plusieurs mois. Ce vendredi matin, l’AVS trouve que ça sent mauvais dans la chambre de Germaine. Elle le signale en fin de tournée à son responsable de groupe.</a:t>
            </a:r>
          </a:p>
          <a:p>
            <a:pPr algn="just"/>
            <a:r>
              <a:rPr lang="fr-FR" sz="1600" dirty="0"/>
              <a:t>Cathy est passée le jeudi pour le pansement mais ne repasse plus avant le lundi suivant. A son arrivée elle découvre une plaie qui coule et la jambe de Mme Germaine est rouge. Elle contacte Dr House, le médecin traitant, mais celui-ci est saturé de consultations au cabinet et ne pourra pas passer avant mercredi (le mardi est son jour de congé).</a:t>
            </a:r>
          </a:p>
          <a:p>
            <a:pPr algn="just"/>
            <a:r>
              <a:rPr lang="fr-FR" sz="1600" dirty="0">
                <a:solidFill>
                  <a:srgbClr val="97005E"/>
                </a:solidFill>
              </a:rPr>
              <a:t>Finalement le mardi soir, Mme Germaine frissonne et à 40° de fièvre. Elle appelle le médecin de garde qui doit l’hospitalier pour un érysipèle et un choc septique…</a:t>
            </a:r>
          </a:p>
        </p:txBody>
      </p:sp>
      <p:pic>
        <p:nvPicPr>
          <p:cNvPr id="2" name="Image 1"/>
          <p:cNvPicPr>
            <a:picLocks noChangeAspect="1"/>
          </p:cNvPicPr>
          <p:nvPr/>
        </p:nvPicPr>
        <p:blipFill>
          <a:blip r:embed="rId2"/>
          <a:stretch>
            <a:fillRect/>
          </a:stretch>
        </p:blipFill>
        <p:spPr>
          <a:xfrm>
            <a:off x="6733954" y="883841"/>
            <a:ext cx="2176130" cy="4259659"/>
          </a:xfrm>
          <a:prstGeom prst="rect">
            <a:avLst/>
          </a:prstGeom>
        </p:spPr>
      </p:pic>
      <p:sp>
        <p:nvSpPr>
          <p:cNvPr id="7" name="Titre 1"/>
          <p:cNvSpPr>
            <a:spLocks noGrp="1"/>
          </p:cNvSpPr>
          <p:nvPr>
            <p:ph type="title"/>
          </p:nvPr>
        </p:nvSpPr>
        <p:spPr>
          <a:xfrm>
            <a:off x="190856" y="1137212"/>
            <a:ext cx="6344623" cy="514382"/>
          </a:xfrm>
        </p:spPr>
        <p:txBody>
          <a:bodyPr>
            <a:normAutofit/>
          </a:bodyPr>
          <a:lstStyle/>
          <a:p>
            <a:r>
              <a:rPr lang="fr-FR" sz="2000" dirty="0"/>
              <a:t>Vous l’avez surement vécu …</a:t>
            </a:r>
          </a:p>
        </p:txBody>
      </p:sp>
    </p:spTree>
    <p:extLst>
      <p:ext uri="{BB962C8B-B14F-4D97-AF65-F5344CB8AC3E}">
        <p14:creationId xmlns:p14="http://schemas.microsoft.com/office/powerpoint/2010/main" val="219084951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0932e83-245d-418f-b919-b40a7f02950b">WWXNXTUUVRSZ-831549066-128979</_dlc_DocId>
    <_dlc_DocIdUrl xmlns="10932e83-245d-418f-b919-b40a7f02950b">
      <Url>https://alsaceesante.sharepoint.com/sites/int_centredocuments/_layouts/15/DocIdRedir.aspx?ID=WWXNXTUUVRSZ-831549066-128979</Url>
      <Description>WWXNXTUUVRSZ-831549066-128979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11ACBF2911D9A4AA8DED9C4361B2A32" ma:contentTypeVersion="8" ma:contentTypeDescription="Crée un document." ma:contentTypeScope="" ma:versionID="d38c2fb7fde720423e3d24eb94ca8d1a">
  <xsd:schema xmlns:xsd="http://www.w3.org/2001/XMLSchema" xmlns:xs="http://www.w3.org/2001/XMLSchema" xmlns:p="http://schemas.microsoft.com/office/2006/metadata/properties" xmlns:ns1="http://schemas.microsoft.com/sharepoint/v3" xmlns:ns2="10932e83-245d-418f-b919-b40a7f02950b" xmlns:ns3="74afd10b-00ed-439b-9149-7d30dfb88f8a" targetNamespace="http://schemas.microsoft.com/office/2006/metadata/properties" ma:root="true" ma:fieldsID="ca99bb37672e98efd9cedb88509909c4" ns1:_="" ns2:_="" ns3:_="">
    <xsd:import namespace="http://schemas.microsoft.com/sharepoint/v3"/>
    <xsd:import namespace="10932e83-245d-418f-b919-b40a7f02950b"/>
    <xsd:import namespace="74afd10b-00ed-439b-9149-7d30dfb88f8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1:PublishingStartDate" minOccurs="0"/>
                <xsd:element ref="ns1:PublishingExpirationDat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4"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932e83-245d-418f-b919-b40a7f02950b"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afd10b-00ed-439b-9149-7d30dfb88f8a"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159E0-6885-433C-8334-F70D7EB0BC81}">
  <ds:schemaRefs>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74afd10b-00ed-439b-9149-7d30dfb88f8a"/>
    <ds:schemaRef ds:uri="http://purl.org/dc/dcmitype/"/>
    <ds:schemaRef ds:uri="http://schemas.microsoft.com/office/infopath/2007/PartnerControls"/>
    <ds:schemaRef ds:uri="http://schemas.openxmlformats.org/package/2006/metadata/core-properties"/>
    <ds:schemaRef ds:uri="10932e83-245d-418f-b919-b40a7f02950b"/>
    <ds:schemaRef ds:uri="http://www.w3.org/XML/1998/namespace"/>
  </ds:schemaRefs>
</ds:datastoreItem>
</file>

<file path=customXml/itemProps2.xml><?xml version="1.0" encoding="utf-8"?>
<ds:datastoreItem xmlns:ds="http://schemas.openxmlformats.org/officeDocument/2006/customXml" ds:itemID="{4178435C-30D0-45AB-A5A3-6439D7BD7866}">
  <ds:schemaRefs>
    <ds:schemaRef ds:uri="http://schemas.microsoft.com/sharepoint/v3/contenttype/forms"/>
  </ds:schemaRefs>
</ds:datastoreItem>
</file>

<file path=customXml/itemProps3.xml><?xml version="1.0" encoding="utf-8"?>
<ds:datastoreItem xmlns:ds="http://schemas.openxmlformats.org/officeDocument/2006/customXml" ds:itemID="{3A3C417B-1887-41DA-AF85-D7BFBC1A5B9D}">
  <ds:schemaRefs>
    <ds:schemaRef ds:uri="http://schemas.microsoft.com/sharepoint/events"/>
  </ds:schemaRefs>
</ds:datastoreItem>
</file>

<file path=customXml/itemProps4.xml><?xml version="1.0" encoding="utf-8"?>
<ds:datastoreItem xmlns:ds="http://schemas.openxmlformats.org/officeDocument/2006/customXml" ds:itemID="{1423BCC6-A439-4FB8-A603-F726DCCAF7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932e83-245d-418f-b919-b40a7f02950b"/>
    <ds:schemaRef ds:uri="74afd10b-00ed-439b-9149-7d30dfb88f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4045</TotalTime>
  <Words>968</Words>
  <Application>Microsoft Office PowerPoint</Application>
  <PresentationFormat>Affichage à l'écran (16:9)</PresentationFormat>
  <Paragraphs>83</Paragraphs>
  <Slides>14</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Hermes-Bold</vt:lpstr>
      <vt:lpstr>Hermes-Regular</vt:lpstr>
      <vt:lpstr>Hermes-Thin</vt:lpstr>
      <vt:lpstr>Wingdings</vt:lpstr>
      <vt:lpstr>Thème Office</vt:lpstr>
      <vt:lpstr>Présentation PowerPoint</vt:lpstr>
      <vt:lpstr>Présentation PowerPoint</vt:lpstr>
      <vt:lpstr>Vous l’avez surement vécu …</vt:lpstr>
      <vt:lpstr>Vous en rêviez…</vt:lpstr>
      <vt:lpstr>Vous l’avez surement vécu …</vt:lpstr>
      <vt:lpstr>Vous en rêviez…</vt:lpstr>
      <vt:lpstr>Vous l’avez surement vécu …</vt:lpstr>
      <vt:lpstr>Vous en rêviez…</vt:lpstr>
      <vt:lpstr>Vous l’avez surement vécu …</vt:lpstr>
      <vt:lpstr>Vous en rêviez…</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Estelle ESCOFFIER</dc:creator>
  <cp:lastModifiedBy>Frédéric TRYNISZEWSKI</cp:lastModifiedBy>
  <cp:revision>98</cp:revision>
  <dcterms:modified xsi:type="dcterms:W3CDTF">2018-06-08T06:59:32Z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0x010100011ACBF2911D9A4AA8DED9C4361B2A32</vt:lpwstr>
  </property>
  <property fmtid="{D5CDD505-2E9C-101B-9397-08002B2CF9AE}" pid="3" name="_dlc_DocIdItemGuid">
    <vt:lpwstr>aeb20a33-f363-47a5-8c6a-1a4aa0890b1f</vt:lpwstr>
  </property>
  <property fmtid="{D5CDD505-2E9C-101B-9397-08002B2CF9AE}" pid="4" name="URL">
    <vt:lpwstr/>
  </property>
  <property fmtid="{D5CDD505-2E9C-101B-9397-08002B2CF9AE}" pid="5" name="DocumentSetDescription">
    <vt:lpwstr/>
  </property>
</Properties>
</file>